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ukta ExtraBold"/>
      <p:bold r:id="rId30"/>
    </p:embeddedFont>
    <p:embeddedFont>
      <p:font typeface="Mukta"/>
      <p:regular r:id="rId31"/>
      <p:bold r:id="rId32"/>
    </p:embeddedFont>
    <p:embeddedFont>
      <p:font typeface="Mukta SemiBo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kta-regular.fntdata"/><Relationship Id="rId30" Type="http://schemas.openxmlformats.org/officeDocument/2006/relationships/font" Target="fonts/MuktaExtraBold-bold.fntdata"/><Relationship Id="rId11" Type="http://schemas.openxmlformats.org/officeDocument/2006/relationships/slide" Target="slides/slide7.xml"/><Relationship Id="rId33" Type="http://schemas.openxmlformats.org/officeDocument/2006/relationships/font" Target="fonts/Mukta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Mukt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ukta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385235d55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385235d55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385234f0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385234f0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385235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385235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385235d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385235d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85235d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85235d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cc16f5a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cc16f5a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cc16f5ad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cc16f5ad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cc16f5ad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cc16f5ad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cc16f5ad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cc16f5ad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cc16f5ad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cc16f5ad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cc16f5ad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cc16f5ad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385234f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385234f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cc16f5ad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9cc16f5ad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385235d5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385235d5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Initial dataset: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Mukta"/>
              <a:buChar char="○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the masked photos consisted of an artificially generated mask image placed on various frontal face photos. 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Mukta"/>
              <a:buChar char="○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This causes the model to overfit, whether because of the mask’s brightness or its unvarying design. 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Mukta"/>
              <a:buChar char="○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Models trained on this dataset always predicted ‘no mask’ on the selfies we tested, and as a result, caused the video to always display ‘no mask’. 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We had to find an alternative dataset to train the model on. 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385235d55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385235d55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To test the threshold of the model’s no mask prediction, we lowered the mask gradually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Once the person’s nose becomes exposed, the model predict ‘without mask’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We began to suspect that the model places too much importance on nose coverage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400"/>
              <a:buFont typeface="Mukta"/>
              <a:buChar char="●"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When only the nose is covered,  the model predicts ‘with mask’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385235d5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385235d5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In order to create a well-defined metric for a pre-recorded video, we would have needed to label it frame-by-frame and compare the labels to the prediction. Apart from this being a tedious and extremely time-consuming task, it also defeats the purpose of the project, namely,  real-time video classification.  Hence we had to settle for perceived accuracy as the metric for this part, which would be useless in the real life case of humanless monitoring</a:t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385235d55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385235d5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385235d5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385235d5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385234f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385234f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The mask detection project is of high social importance and can be integrated into various systems:</a:t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600"/>
              <a:buFont typeface="Fira Sans Extra Condensed"/>
              <a:buChar char="●"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a video surveillance system in public places where wearing of face masks is required</a:t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600"/>
              <a:buFont typeface="Fira Sans Extra Condensed"/>
              <a:buChar char="●"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corporate video surveillance systems reminding employees to wear masks correctly</a:t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1600"/>
              <a:buFont typeface="Fira Sans Extra Condensed"/>
              <a:buChar char="●"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any other use cases where it is important to ensure visual control over the use of protective equipment</a:t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The end users of the system can be health authorities, operators of video surveillance systems in public places, any corporate users who need to monitor compliance with sanitary standards.</a:t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The current version of the project is ready as a mock-up for demonstration for system integrators who are implementing such technologies into video surveillance systems and able to provide feedback from the end users.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385234f0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385234f0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385234f0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385234f0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385234f0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385234f0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cc16f5a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cc16f5a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385234f0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385234f0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1503150"/>
            <a:ext cx="7704000" cy="21372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666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4450270" y="3087793"/>
            <a:ext cx="4870891" cy="2129033"/>
          </a:xfrm>
          <a:custGeom>
            <a:rect b="b" l="l" r="r" t="t"/>
            <a:pathLst>
              <a:path extrusionOk="0" fill="none" h="33039" w="75588">
                <a:moveTo>
                  <a:pt x="1" y="33039"/>
                </a:moveTo>
                <a:cubicBezTo>
                  <a:pt x="1" y="33039"/>
                  <a:pt x="4453" y="23942"/>
                  <a:pt x="17704" y="20416"/>
                </a:cubicBezTo>
                <a:cubicBezTo>
                  <a:pt x="30637" y="16980"/>
                  <a:pt x="38078" y="22837"/>
                  <a:pt x="54442" y="18587"/>
                </a:cubicBezTo>
                <a:cubicBezTo>
                  <a:pt x="70806" y="14338"/>
                  <a:pt x="75588" y="0"/>
                  <a:pt x="75588" y="0"/>
                </a:cubicBezTo>
              </a:path>
            </a:pathLst>
          </a:custGeom>
          <a:noFill/>
          <a:ln cap="flat" cmpd="sng" w="1950">
            <a:solidFill>
              <a:srgbClr val="FFFFFF"/>
            </a:solidFill>
            <a:prstDash val="solid"/>
            <a:miter lim="597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3664126" y="2442500"/>
            <a:ext cx="5526761" cy="2823116"/>
          </a:xfrm>
          <a:custGeom>
            <a:rect b="b" l="l" r="r" t="t"/>
            <a:pathLst>
              <a:path extrusionOk="0" fill="none" h="43810" w="85766">
                <a:moveTo>
                  <a:pt x="0" y="43810"/>
                </a:moveTo>
                <a:cubicBezTo>
                  <a:pt x="0" y="43810"/>
                  <a:pt x="2953" y="31217"/>
                  <a:pt x="18755" y="25431"/>
                </a:cubicBezTo>
                <a:cubicBezTo>
                  <a:pt x="33512" y="20029"/>
                  <a:pt x="44718" y="26812"/>
                  <a:pt x="63933" y="21822"/>
                </a:cubicBezTo>
                <a:cubicBezTo>
                  <a:pt x="83142" y="16837"/>
                  <a:pt x="85765" y="1"/>
                  <a:pt x="85765" y="1"/>
                </a:cubicBezTo>
              </a:path>
            </a:pathLst>
          </a:custGeom>
          <a:noFill/>
          <a:ln cap="flat" cmpd="sng" w="1950">
            <a:solidFill>
              <a:srgbClr val="FFFFFF"/>
            </a:solidFill>
            <a:prstDash val="solid"/>
            <a:miter lim="597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1503150"/>
            <a:ext cx="7704000" cy="21372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90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6500" y="-152400"/>
            <a:ext cx="5526761" cy="2823116"/>
          </a:xfrm>
          <a:custGeom>
            <a:rect b="b" l="l" r="r" t="t"/>
            <a:pathLst>
              <a:path extrusionOk="0" h="43810" w="85766">
                <a:moveTo>
                  <a:pt x="0" y="43810"/>
                </a:moveTo>
                <a:cubicBezTo>
                  <a:pt x="0" y="43810"/>
                  <a:pt x="2953" y="31217"/>
                  <a:pt x="18755" y="25431"/>
                </a:cubicBezTo>
                <a:cubicBezTo>
                  <a:pt x="33512" y="20029"/>
                  <a:pt x="44718" y="26812"/>
                  <a:pt x="63933" y="21822"/>
                </a:cubicBezTo>
                <a:cubicBezTo>
                  <a:pt x="83142" y="16837"/>
                  <a:pt x="85765" y="1"/>
                  <a:pt x="85765" y="1"/>
                </a:cubicBez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157163" rotWithShape="0" algn="bl" dir="8100000" dist="95250">
              <a:srgbClr val="999999">
                <a:alpha val="6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646774" y="-103610"/>
            <a:ext cx="4870891" cy="2129033"/>
          </a:xfrm>
          <a:custGeom>
            <a:rect b="b" l="l" r="r" t="t"/>
            <a:pathLst>
              <a:path extrusionOk="0" h="33039" w="75588">
                <a:moveTo>
                  <a:pt x="1" y="33039"/>
                </a:moveTo>
                <a:cubicBezTo>
                  <a:pt x="1" y="33039"/>
                  <a:pt x="4453" y="23942"/>
                  <a:pt x="17704" y="20416"/>
                </a:cubicBezTo>
                <a:cubicBezTo>
                  <a:pt x="30637" y="16980"/>
                  <a:pt x="38078" y="22837"/>
                  <a:pt x="54442" y="18587"/>
                </a:cubicBezTo>
                <a:cubicBezTo>
                  <a:pt x="70806" y="14338"/>
                  <a:pt x="75588" y="0"/>
                  <a:pt x="75588" y="0"/>
                </a:cubicBez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  <a:effectLst>
            <a:outerShdw blurRad="157163" rotWithShape="0" algn="bl" dir="8100000" dist="95250">
              <a:srgbClr val="B7B7B7">
                <a:alpha val="6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516500" y="-152400"/>
            <a:ext cx="5526761" cy="2823116"/>
          </a:xfrm>
          <a:custGeom>
            <a:rect b="b" l="l" r="r" t="t"/>
            <a:pathLst>
              <a:path extrusionOk="0" fill="none" h="43810" w="85766">
                <a:moveTo>
                  <a:pt x="0" y="43810"/>
                </a:moveTo>
                <a:cubicBezTo>
                  <a:pt x="0" y="43810"/>
                  <a:pt x="2953" y="31217"/>
                  <a:pt x="18755" y="25431"/>
                </a:cubicBezTo>
                <a:cubicBezTo>
                  <a:pt x="33512" y="20029"/>
                  <a:pt x="44718" y="26812"/>
                  <a:pt x="63933" y="21822"/>
                </a:cubicBezTo>
                <a:cubicBezTo>
                  <a:pt x="83142" y="16837"/>
                  <a:pt x="85765" y="1"/>
                  <a:pt x="85765" y="1"/>
                </a:cubicBezTo>
              </a:path>
            </a:pathLst>
          </a:custGeom>
          <a:noFill/>
          <a:ln cap="flat" cmpd="sng" w="1950">
            <a:solidFill>
              <a:srgbClr val="FFFFFF"/>
            </a:solidFill>
            <a:prstDash val="solid"/>
            <a:miter lim="597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64126" y="2442500"/>
            <a:ext cx="5526761" cy="2823116"/>
          </a:xfrm>
          <a:custGeom>
            <a:rect b="b" l="l" r="r" t="t"/>
            <a:pathLst>
              <a:path extrusionOk="0" h="43810" w="85766">
                <a:moveTo>
                  <a:pt x="0" y="43810"/>
                </a:moveTo>
                <a:cubicBezTo>
                  <a:pt x="0" y="43810"/>
                  <a:pt x="2953" y="31217"/>
                  <a:pt x="18755" y="25431"/>
                </a:cubicBezTo>
                <a:cubicBezTo>
                  <a:pt x="33512" y="20029"/>
                  <a:pt x="44718" y="26812"/>
                  <a:pt x="63933" y="21822"/>
                </a:cubicBezTo>
                <a:cubicBezTo>
                  <a:pt x="83142" y="16837"/>
                  <a:pt x="85765" y="1"/>
                  <a:pt x="85765" y="1"/>
                </a:cubicBez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  <a:effectLst>
            <a:outerShdw blurRad="142875" rotWithShape="0" algn="bl" dir="10980000" dist="95250">
              <a:srgbClr val="CCCCCC">
                <a:alpha val="6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450270" y="3087793"/>
            <a:ext cx="4870891" cy="2129033"/>
          </a:xfrm>
          <a:custGeom>
            <a:rect b="b" l="l" r="r" t="t"/>
            <a:pathLst>
              <a:path extrusionOk="0" h="33039" w="75588">
                <a:moveTo>
                  <a:pt x="1" y="33039"/>
                </a:moveTo>
                <a:cubicBezTo>
                  <a:pt x="1" y="33039"/>
                  <a:pt x="4453" y="23942"/>
                  <a:pt x="17704" y="20416"/>
                </a:cubicBezTo>
                <a:cubicBezTo>
                  <a:pt x="30637" y="16980"/>
                  <a:pt x="38078" y="22837"/>
                  <a:pt x="54442" y="18587"/>
                </a:cubicBezTo>
                <a:cubicBezTo>
                  <a:pt x="70806" y="14338"/>
                  <a:pt x="75588" y="0"/>
                  <a:pt x="75588" y="0"/>
                </a:cubicBez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  <a:effectLst>
            <a:outerShdw blurRad="114300" rotWithShape="0" algn="bl" dir="10980000" dist="95250">
              <a:srgbClr val="CCCCCC">
                <a:alpha val="6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726500" y="1698450"/>
            <a:ext cx="76911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26475" y="2652450"/>
            <a:ext cx="769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>
            <a:off x="656278" y="-578562"/>
            <a:ext cx="3150372" cy="3150316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81337" y="-314008"/>
            <a:ext cx="2700255" cy="270025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989554" y="-121411"/>
            <a:ext cx="2427997" cy="231506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1522425" y="-477725"/>
            <a:ext cx="6098996" cy="6098888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1958140" y="34458"/>
            <a:ext cx="5227588" cy="5227588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6064849" y="3433975"/>
            <a:ext cx="2094088" cy="2094050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42888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6214441" y="3609820"/>
            <a:ext cx="1794890" cy="1794890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6286371" y="3737836"/>
            <a:ext cx="1613916" cy="1538848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 txBox="1"/>
          <p:nvPr>
            <p:ph hasCustomPrompt="1" type="title"/>
          </p:nvPr>
        </p:nvSpPr>
        <p:spPr>
          <a:xfrm>
            <a:off x="1978450" y="1908950"/>
            <a:ext cx="51870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1"/>
          <p:cNvSpPr txBox="1"/>
          <p:nvPr>
            <p:ph idx="1" type="body"/>
          </p:nvPr>
        </p:nvSpPr>
        <p:spPr>
          <a:xfrm>
            <a:off x="1978500" y="2655550"/>
            <a:ext cx="51870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7434215" y="-1848375"/>
            <a:ext cx="3150372" cy="3150316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659274" y="-1583820"/>
            <a:ext cx="2700255" cy="270025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767491" y="-1391224"/>
            <a:ext cx="2427997" cy="231506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20000" y="540000"/>
            <a:ext cx="7704000" cy="40635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20000" y="540000"/>
            <a:ext cx="7704000" cy="40635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1640000" dist="1047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-1392235" y="4053500"/>
            <a:ext cx="3150372" cy="3150316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414338" rotWithShape="0" algn="bl" dir="5400000" dist="3810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-1167176" y="4318055"/>
            <a:ext cx="2700255" cy="270025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414338" rotWithShape="0" algn="bl" dir="5400000" dist="3810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-1058959" y="4510651"/>
            <a:ext cx="2427997" cy="231506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414338" rotWithShape="0" algn="bl" dist="3810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 txBox="1"/>
          <p:nvPr>
            <p:ph idx="1" type="subTitle"/>
          </p:nvPr>
        </p:nvSpPr>
        <p:spPr>
          <a:xfrm>
            <a:off x="2401325" y="127472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2" type="subTitle"/>
          </p:nvPr>
        </p:nvSpPr>
        <p:spPr>
          <a:xfrm>
            <a:off x="2401325" y="1616425"/>
            <a:ext cx="1952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type="title"/>
          </p:nvPr>
        </p:nvSpPr>
        <p:spPr>
          <a:xfrm>
            <a:off x="1326525" y="1530550"/>
            <a:ext cx="8820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3" type="subTitle"/>
          </p:nvPr>
        </p:nvSpPr>
        <p:spPr>
          <a:xfrm>
            <a:off x="5867025" y="127472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4" type="subTitle"/>
          </p:nvPr>
        </p:nvSpPr>
        <p:spPr>
          <a:xfrm>
            <a:off x="5867025" y="1616425"/>
            <a:ext cx="19527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5" type="title"/>
          </p:nvPr>
        </p:nvSpPr>
        <p:spPr>
          <a:xfrm>
            <a:off x="4835575" y="1530525"/>
            <a:ext cx="8820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6" type="subTitle"/>
          </p:nvPr>
        </p:nvSpPr>
        <p:spPr>
          <a:xfrm>
            <a:off x="5867025" y="287562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7" type="subTitle"/>
          </p:nvPr>
        </p:nvSpPr>
        <p:spPr>
          <a:xfrm>
            <a:off x="5867025" y="3217550"/>
            <a:ext cx="1952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8" type="title"/>
          </p:nvPr>
        </p:nvSpPr>
        <p:spPr>
          <a:xfrm>
            <a:off x="4834075" y="3131425"/>
            <a:ext cx="8835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idx="9" type="subTitle"/>
          </p:nvPr>
        </p:nvSpPr>
        <p:spPr>
          <a:xfrm>
            <a:off x="2401325" y="287562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13" type="subTitle"/>
          </p:nvPr>
        </p:nvSpPr>
        <p:spPr>
          <a:xfrm>
            <a:off x="2401325" y="3217550"/>
            <a:ext cx="1952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14" type="title"/>
          </p:nvPr>
        </p:nvSpPr>
        <p:spPr>
          <a:xfrm>
            <a:off x="1328775" y="3131425"/>
            <a:ext cx="8820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 rot="10800000"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268500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290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6071721" y="2010045"/>
            <a:ext cx="2341778" cy="1986381"/>
            <a:chOff x="981725" y="1348900"/>
            <a:chExt cx="886500" cy="886500"/>
          </a:xfrm>
        </p:grpSpPr>
        <p:sp>
          <p:nvSpPr>
            <p:cNvPr id="162" name="Google Shape;162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3401129" y="2010045"/>
            <a:ext cx="2341778" cy="1986381"/>
            <a:chOff x="981725" y="1348900"/>
            <a:chExt cx="886500" cy="886500"/>
          </a:xfrm>
        </p:grpSpPr>
        <p:sp>
          <p:nvSpPr>
            <p:cNvPr id="165" name="Google Shape;165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720025" y="2010045"/>
            <a:ext cx="2341778" cy="1986381"/>
            <a:chOff x="981725" y="1348900"/>
            <a:chExt cx="886500" cy="886500"/>
          </a:xfrm>
        </p:grpSpPr>
        <p:sp>
          <p:nvSpPr>
            <p:cNvPr id="168" name="Google Shape;168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4"/>
          <p:cNvSpPr txBox="1"/>
          <p:nvPr>
            <p:ph idx="1" type="subTitle"/>
          </p:nvPr>
        </p:nvSpPr>
        <p:spPr>
          <a:xfrm>
            <a:off x="810913" y="2538850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2" type="subTitle"/>
          </p:nvPr>
        </p:nvSpPr>
        <p:spPr>
          <a:xfrm>
            <a:off x="810925" y="2880775"/>
            <a:ext cx="2160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4"/>
          <p:cNvSpPr txBox="1"/>
          <p:nvPr>
            <p:ph idx="3" type="subTitle"/>
          </p:nvPr>
        </p:nvSpPr>
        <p:spPr>
          <a:xfrm>
            <a:off x="3492000" y="2538850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4" type="subTitle"/>
          </p:nvPr>
        </p:nvSpPr>
        <p:spPr>
          <a:xfrm>
            <a:off x="3492011" y="2880775"/>
            <a:ext cx="2160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5" type="subTitle"/>
          </p:nvPr>
        </p:nvSpPr>
        <p:spPr>
          <a:xfrm>
            <a:off x="6162613" y="2538850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6" type="subTitle"/>
          </p:nvPr>
        </p:nvSpPr>
        <p:spPr>
          <a:xfrm>
            <a:off x="6162622" y="2880775"/>
            <a:ext cx="2160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2104950" y="387850"/>
            <a:ext cx="4934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"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8100019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5"/>
          <p:cNvGrpSpPr/>
          <p:nvPr/>
        </p:nvGrpSpPr>
        <p:grpSpPr>
          <a:xfrm>
            <a:off x="3232904" y="-23473"/>
            <a:ext cx="5958566" cy="5750554"/>
            <a:chOff x="2407800" y="3054100"/>
            <a:chExt cx="1723075" cy="1662875"/>
          </a:xfrm>
        </p:grpSpPr>
        <p:sp>
          <p:nvSpPr>
            <p:cNvPr id="179" name="Google Shape;179;p15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>
            <a:off x="-74" y="-574797"/>
            <a:ext cx="7731879" cy="4278485"/>
            <a:chOff x="1472900" y="2894675"/>
            <a:chExt cx="2235875" cy="1237200"/>
          </a:xfrm>
        </p:grpSpPr>
        <p:sp>
          <p:nvSpPr>
            <p:cNvPr id="186" name="Google Shape;186;p15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  <a:effectLst>
              <a:outerShdw blurRad="71438" rotWithShape="0" algn="bl" dir="7860000" dist="7620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  <a:effectLst>
              <a:outerShdw blurRad="71438" rotWithShape="0" algn="bl" dir="7860000" dist="1905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  <a:effectLst>
              <a:outerShdw blurRad="71438" rotWithShape="0" algn="bl" dir="786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fill="none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fill="none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fill="none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5"/>
          <p:cNvSpPr/>
          <p:nvPr/>
        </p:nvSpPr>
        <p:spPr>
          <a:xfrm>
            <a:off x="838250" y="432750"/>
            <a:ext cx="7467600" cy="4278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810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838250" y="432750"/>
            <a:ext cx="7467600" cy="4278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171450" rotWithShape="0" algn="bl" dist="66675">
              <a:srgbClr val="FFFFFF">
                <a:alpha val="9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 txBox="1"/>
          <p:nvPr>
            <p:ph type="title"/>
          </p:nvPr>
        </p:nvSpPr>
        <p:spPr>
          <a:xfrm>
            <a:off x="1223190" y="950113"/>
            <a:ext cx="3004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/>
          <p:nvPr/>
        </p:nvSpPr>
        <p:spPr>
          <a:xfrm rot="7925523">
            <a:off x="6891789" y="-96199"/>
            <a:ext cx="2481643" cy="2481599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rot="7925523">
            <a:off x="7045965" y="60194"/>
            <a:ext cx="2127072" cy="2127072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rot="7925523">
            <a:off x="7167933" y="195590"/>
            <a:ext cx="1912606" cy="1823644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194574" y="3162228"/>
            <a:ext cx="1818553" cy="1818521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324488" y="3314942"/>
            <a:ext cx="1558723" cy="1558723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386956" y="3426117"/>
            <a:ext cx="1401562" cy="1336371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838250" y="432750"/>
            <a:ext cx="7467600" cy="4278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810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838250" y="432750"/>
            <a:ext cx="7467600" cy="4278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st="66675">
              <a:srgbClr val="FFFFFF">
                <a:alpha val="9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"/>
          <p:cNvSpPr txBox="1"/>
          <p:nvPr>
            <p:ph type="title"/>
          </p:nvPr>
        </p:nvSpPr>
        <p:spPr>
          <a:xfrm>
            <a:off x="2104950" y="387850"/>
            <a:ext cx="4934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5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 rot="10800000"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48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17"/>
          <p:cNvGrpSpPr/>
          <p:nvPr/>
        </p:nvGrpSpPr>
        <p:grpSpPr>
          <a:xfrm>
            <a:off x="1019402" y="1538182"/>
            <a:ext cx="3338736" cy="2614820"/>
            <a:chOff x="981725" y="1348900"/>
            <a:chExt cx="886500" cy="886500"/>
          </a:xfrm>
        </p:grpSpPr>
        <p:sp>
          <p:nvSpPr>
            <p:cNvPr id="209" name="Google Shape;209;p17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4783728" y="1538182"/>
            <a:ext cx="3637575" cy="2604182"/>
            <a:chOff x="981725" y="1348900"/>
            <a:chExt cx="886500" cy="886500"/>
          </a:xfrm>
        </p:grpSpPr>
        <p:sp>
          <p:nvSpPr>
            <p:cNvPr id="212" name="Google Shape;212;p17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17"/>
          <p:cNvSpPr txBox="1"/>
          <p:nvPr>
            <p:ph type="title"/>
          </p:nvPr>
        </p:nvSpPr>
        <p:spPr>
          <a:xfrm>
            <a:off x="2104950" y="387850"/>
            <a:ext cx="4934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7"/>
          <p:cNvSpPr txBox="1"/>
          <p:nvPr>
            <p:ph idx="1" type="subTitle"/>
          </p:nvPr>
        </p:nvSpPr>
        <p:spPr>
          <a:xfrm>
            <a:off x="1352475" y="2426775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2" type="subTitle"/>
          </p:nvPr>
        </p:nvSpPr>
        <p:spPr>
          <a:xfrm>
            <a:off x="1352500" y="2768700"/>
            <a:ext cx="26739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3" type="subTitle"/>
          </p:nvPr>
        </p:nvSpPr>
        <p:spPr>
          <a:xfrm>
            <a:off x="5265550" y="2426775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4" type="subTitle"/>
          </p:nvPr>
        </p:nvSpPr>
        <p:spPr>
          <a:xfrm>
            <a:off x="5265575" y="2768700"/>
            <a:ext cx="26739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hasCustomPrompt="1" idx="5" type="title"/>
          </p:nvPr>
        </p:nvSpPr>
        <p:spPr>
          <a:xfrm>
            <a:off x="1475425" y="1565475"/>
            <a:ext cx="8820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17"/>
          <p:cNvSpPr txBox="1"/>
          <p:nvPr>
            <p:ph hasCustomPrompt="1" idx="6" type="title"/>
          </p:nvPr>
        </p:nvSpPr>
        <p:spPr>
          <a:xfrm>
            <a:off x="5359375" y="1565475"/>
            <a:ext cx="8820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type="title"/>
          </p:nvPr>
        </p:nvSpPr>
        <p:spPr>
          <a:xfrm>
            <a:off x="4052525" y="387850"/>
            <a:ext cx="41118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18"/>
          <p:cNvSpPr txBox="1"/>
          <p:nvPr>
            <p:ph idx="1" type="body"/>
          </p:nvPr>
        </p:nvSpPr>
        <p:spPr>
          <a:xfrm>
            <a:off x="4085100" y="1698625"/>
            <a:ext cx="40791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Extra Condensed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5156453" y="-653262"/>
            <a:ext cx="3150372" cy="3150316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5381512" y="-388708"/>
            <a:ext cx="2700255" cy="270025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5489729" y="-196111"/>
            <a:ext cx="2427997" cy="231506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1522425" y="-477725"/>
            <a:ext cx="6098996" cy="6098888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1958140" y="34458"/>
            <a:ext cx="5227588" cy="5227588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782699" y="3494025"/>
            <a:ext cx="2094088" cy="2094050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42888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932291" y="3669870"/>
            <a:ext cx="1794890" cy="1794890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1004221" y="3797886"/>
            <a:ext cx="1613916" cy="1538848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 txBox="1"/>
          <p:nvPr>
            <p:ph idx="1" type="subTitle"/>
          </p:nvPr>
        </p:nvSpPr>
        <p:spPr>
          <a:xfrm>
            <a:off x="2816600" y="1392075"/>
            <a:ext cx="35112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type="title"/>
          </p:nvPr>
        </p:nvSpPr>
        <p:spPr>
          <a:xfrm>
            <a:off x="2816475" y="946275"/>
            <a:ext cx="35112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2" type="subTitle"/>
          </p:nvPr>
        </p:nvSpPr>
        <p:spPr>
          <a:xfrm>
            <a:off x="2816600" y="2624588"/>
            <a:ext cx="35112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hasCustomPrompt="1" idx="3" type="title"/>
          </p:nvPr>
        </p:nvSpPr>
        <p:spPr>
          <a:xfrm>
            <a:off x="2816475" y="2182363"/>
            <a:ext cx="35112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9"/>
          <p:cNvSpPr txBox="1"/>
          <p:nvPr>
            <p:ph idx="4" type="subTitle"/>
          </p:nvPr>
        </p:nvSpPr>
        <p:spPr>
          <a:xfrm>
            <a:off x="2816600" y="3865400"/>
            <a:ext cx="35112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hasCustomPrompt="1" idx="5" type="title"/>
          </p:nvPr>
        </p:nvSpPr>
        <p:spPr>
          <a:xfrm>
            <a:off x="2816475" y="3418450"/>
            <a:ext cx="35112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Mukta SemiBold"/>
              <a:buNone/>
              <a:defRPr sz="2000"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/>
          <p:nvPr/>
        </p:nvSpPr>
        <p:spPr>
          <a:xfrm rot="10800000"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48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3401100" y="3061755"/>
            <a:ext cx="2341778" cy="1262819"/>
            <a:chOff x="981725" y="1348900"/>
            <a:chExt cx="886500" cy="886500"/>
          </a:xfrm>
        </p:grpSpPr>
        <p:sp>
          <p:nvSpPr>
            <p:cNvPr id="243" name="Google Shape;243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0"/>
          <p:cNvGrpSpPr/>
          <p:nvPr/>
        </p:nvGrpSpPr>
        <p:grpSpPr>
          <a:xfrm>
            <a:off x="720012" y="3061755"/>
            <a:ext cx="2341778" cy="1262819"/>
            <a:chOff x="981725" y="1348900"/>
            <a:chExt cx="886500" cy="886500"/>
          </a:xfrm>
        </p:grpSpPr>
        <p:sp>
          <p:nvSpPr>
            <p:cNvPr id="246" name="Google Shape;246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6082200" y="3061755"/>
            <a:ext cx="2341778" cy="1262819"/>
            <a:chOff x="981725" y="1348900"/>
            <a:chExt cx="886500" cy="886500"/>
          </a:xfrm>
        </p:grpSpPr>
        <p:sp>
          <p:nvSpPr>
            <p:cNvPr id="249" name="Google Shape;249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3401112" y="1401530"/>
            <a:ext cx="2341778" cy="1262819"/>
            <a:chOff x="981725" y="1348900"/>
            <a:chExt cx="886500" cy="886500"/>
          </a:xfrm>
        </p:grpSpPr>
        <p:sp>
          <p:nvSpPr>
            <p:cNvPr id="252" name="Google Shape;252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720025" y="1401530"/>
            <a:ext cx="2341778" cy="1262819"/>
            <a:chOff x="981725" y="1348900"/>
            <a:chExt cx="886500" cy="886500"/>
          </a:xfrm>
        </p:grpSpPr>
        <p:sp>
          <p:nvSpPr>
            <p:cNvPr id="255" name="Google Shape;255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20"/>
          <p:cNvGrpSpPr/>
          <p:nvPr/>
        </p:nvGrpSpPr>
        <p:grpSpPr>
          <a:xfrm>
            <a:off x="6082212" y="1401530"/>
            <a:ext cx="2341778" cy="1262819"/>
            <a:chOff x="981725" y="1348900"/>
            <a:chExt cx="886500" cy="886500"/>
          </a:xfrm>
        </p:grpSpPr>
        <p:sp>
          <p:nvSpPr>
            <p:cNvPr id="258" name="Google Shape;258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7589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0"/>
          <p:cNvSpPr txBox="1"/>
          <p:nvPr>
            <p:ph type="title"/>
          </p:nvPr>
        </p:nvSpPr>
        <p:spPr>
          <a:xfrm>
            <a:off x="716425" y="387850"/>
            <a:ext cx="7711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0"/>
          <p:cNvSpPr txBox="1"/>
          <p:nvPr>
            <p:ph idx="1" type="subTitle"/>
          </p:nvPr>
        </p:nvSpPr>
        <p:spPr>
          <a:xfrm>
            <a:off x="810913" y="1520525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2" type="subTitle"/>
          </p:nvPr>
        </p:nvSpPr>
        <p:spPr>
          <a:xfrm>
            <a:off x="810925" y="1863650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3" type="subTitle"/>
          </p:nvPr>
        </p:nvSpPr>
        <p:spPr>
          <a:xfrm>
            <a:off x="3491988" y="1520525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0"/>
          <p:cNvSpPr txBox="1"/>
          <p:nvPr>
            <p:ph idx="4" type="subTitle"/>
          </p:nvPr>
        </p:nvSpPr>
        <p:spPr>
          <a:xfrm>
            <a:off x="3492000" y="1863650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5" type="subTitle"/>
          </p:nvPr>
        </p:nvSpPr>
        <p:spPr>
          <a:xfrm>
            <a:off x="6173063" y="1520525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6" type="subTitle"/>
          </p:nvPr>
        </p:nvSpPr>
        <p:spPr>
          <a:xfrm>
            <a:off x="6173075" y="1863650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0"/>
          <p:cNvSpPr txBox="1"/>
          <p:nvPr>
            <p:ph idx="7" type="subTitle"/>
          </p:nvPr>
        </p:nvSpPr>
        <p:spPr>
          <a:xfrm>
            <a:off x="810913" y="3183475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8" type="subTitle"/>
          </p:nvPr>
        </p:nvSpPr>
        <p:spPr>
          <a:xfrm>
            <a:off x="810925" y="3527775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idx="9" type="subTitle"/>
          </p:nvPr>
        </p:nvSpPr>
        <p:spPr>
          <a:xfrm>
            <a:off x="3491988" y="3183475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0"/>
          <p:cNvSpPr txBox="1"/>
          <p:nvPr>
            <p:ph idx="13" type="subTitle"/>
          </p:nvPr>
        </p:nvSpPr>
        <p:spPr>
          <a:xfrm>
            <a:off x="3492000" y="3527775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0"/>
          <p:cNvSpPr txBox="1"/>
          <p:nvPr>
            <p:ph idx="14" type="subTitle"/>
          </p:nvPr>
        </p:nvSpPr>
        <p:spPr>
          <a:xfrm>
            <a:off x="6173063" y="3184063"/>
            <a:ext cx="2160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0"/>
          <p:cNvSpPr txBox="1"/>
          <p:nvPr>
            <p:ph idx="15" type="subTitle"/>
          </p:nvPr>
        </p:nvSpPr>
        <p:spPr>
          <a:xfrm>
            <a:off x="6173075" y="3527775"/>
            <a:ext cx="21600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2975571" y="-555841"/>
            <a:ext cx="6351944" cy="6130189"/>
            <a:chOff x="2407800" y="3054100"/>
            <a:chExt cx="1723075" cy="1662875"/>
          </a:xfrm>
        </p:grpSpPr>
        <p:sp>
          <p:nvSpPr>
            <p:cNvPr id="22" name="Google Shape;22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3096046" y="-265591"/>
            <a:ext cx="6351944" cy="6130189"/>
            <a:chOff x="2407800" y="3054100"/>
            <a:chExt cx="1723075" cy="1662875"/>
          </a:xfrm>
        </p:grpSpPr>
        <p:sp>
          <p:nvSpPr>
            <p:cNvPr id="29" name="Google Shape;29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3264396" y="-133491"/>
            <a:ext cx="6351944" cy="6130189"/>
            <a:chOff x="2407800" y="3054100"/>
            <a:chExt cx="1723075" cy="1662875"/>
          </a:xfrm>
        </p:grpSpPr>
        <p:sp>
          <p:nvSpPr>
            <p:cNvPr id="36" name="Google Shape;36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2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-442645" y="-74424"/>
            <a:ext cx="8242330" cy="4560938"/>
            <a:chOff x="1472900" y="2894675"/>
            <a:chExt cx="2235875" cy="1237200"/>
          </a:xfrm>
        </p:grpSpPr>
        <p:sp>
          <p:nvSpPr>
            <p:cNvPr id="43" name="Google Shape;43;p3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7080000" dist="7620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7080000" dist="1905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708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fill="none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fill="none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fill="none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 txBox="1"/>
          <p:nvPr>
            <p:ph type="title"/>
          </p:nvPr>
        </p:nvSpPr>
        <p:spPr>
          <a:xfrm>
            <a:off x="5158250" y="3062675"/>
            <a:ext cx="2739900" cy="5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5158535" y="2576450"/>
            <a:ext cx="27399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5158650" y="3641375"/>
            <a:ext cx="23658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3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/>
          <p:nvPr/>
        </p:nvSpPr>
        <p:spPr>
          <a:xfrm rot="10800000"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48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21"/>
          <p:cNvGrpSpPr/>
          <p:nvPr/>
        </p:nvGrpSpPr>
        <p:grpSpPr>
          <a:xfrm>
            <a:off x="1019397" y="1666461"/>
            <a:ext cx="3338736" cy="2936975"/>
            <a:chOff x="981725" y="1348900"/>
            <a:chExt cx="886500" cy="886500"/>
          </a:xfrm>
        </p:grpSpPr>
        <p:sp>
          <p:nvSpPr>
            <p:cNvPr id="277" name="Google Shape;277;p21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4783725" y="1666461"/>
            <a:ext cx="3637575" cy="2936975"/>
            <a:chOff x="981725" y="1348900"/>
            <a:chExt cx="886500" cy="886500"/>
          </a:xfrm>
        </p:grpSpPr>
        <p:sp>
          <p:nvSpPr>
            <p:cNvPr id="280" name="Google Shape;280;p21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38100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38100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 txBox="1"/>
          <p:nvPr>
            <p:ph type="title"/>
          </p:nvPr>
        </p:nvSpPr>
        <p:spPr>
          <a:xfrm>
            <a:off x="708500" y="387850"/>
            <a:ext cx="7727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21"/>
          <p:cNvSpPr txBox="1"/>
          <p:nvPr>
            <p:ph idx="1" type="subTitle"/>
          </p:nvPr>
        </p:nvSpPr>
        <p:spPr>
          <a:xfrm>
            <a:off x="1352475" y="2274375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2" type="subTitle"/>
          </p:nvPr>
        </p:nvSpPr>
        <p:spPr>
          <a:xfrm>
            <a:off x="1181525" y="2615725"/>
            <a:ext cx="26739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3" type="subTitle"/>
          </p:nvPr>
        </p:nvSpPr>
        <p:spPr>
          <a:xfrm>
            <a:off x="5265550" y="2274375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4" type="subTitle"/>
          </p:nvPr>
        </p:nvSpPr>
        <p:spPr>
          <a:xfrm>
            <a:off x="5110875" y="2615725"/>
            <a:ext cx="26739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 rot="87193">
            <a:off x="-727720" y="2670423"/>
            <a:ext cx="3004048" cy="3003858"/>
          </a:xfrm>
          <a:custGeom>
            <a:rect b="b" l="l" r="r" t="t"/>
            <a:pathLst>
              <a:path extrusionOk="0" h="56432" w="56433">
                <a:moveTo>
                  <a:pt x="56432" y="28216"/>
                </a:moveTo>
                <a:cubicBezTo>
                  <a:pt x="56432" y="35699"/>
                  <a:pt x="53462" y="42876"/>
                  <a:pt x="48173" y="48172"/>
                </a:cubicBezTo>
                <a:cubicBezTo>
                  <a:pt x="42877" y="53461"/>
                  <a:pt x="35705" y="56431"/>
                  <a:pt x="28217" y="56431"/>
                </a:cubicBezTo>
                <a:cubicBezTo>
                  <a:pt x="20734" y="56431"/>
                  <a:pt x="13562" y="53461"/>
                  <a:pt x="8267" y="48172"/>
                </a:cubicBezTo>
                <a:cubicBezTo>
                  <a:pt x="2977" y="42876"/>
                  <a:pt x="1" y="35699"/>
                  <a:pt x="1" y="28216"/>
                </a:cubicBezTo>
                <a:cubicBezTo>
                  <a:pt x="1" y="12635"/>
                  <a:pt x="12635" y="0"/>
                  <a:pt x="28217" y="0"/>
                </a:cubicBezTo>
                <a:cubicBezTo>
                  <a:pt x="35705" y="0"/>
                  <a:pt x="42877" y="2976"/>
                  <a:pt x="48173" y="8266"/>
                </a:cubicBezTo>
                <a:cubicBezTo>
                  <a:pt x="53462" y="13555"/>
                  <a:pt x="56432" y="20733"/>
                  <a:pt x="56432" y="28216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 rot="87193">
            <a:off x="-701140" y="2671098"/>
            <a:ext cx="3004048" cy="3003858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 dir="258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 rot="87193">
            <a:off x="-487500" y="2923349"/>
            <a:ext cx="2574838" cy="2574720"/>
          </a:xfrm>
          <a:custGeom>
            <a:rect b="b" l="l" r="r" t="t"/>
            <a:pathLst>
              <a:path extrusionOk="0" h="48370" w="48370">
                <a:moveTo>
                  <a:pt x="48369" y="24182"/>
                </a:moveTo>
                <a:cubicBezTo>
                  <a:pt x="48369" y="37540"/>
                  <a:pt x="37540" y="48369"/>
                  <a:pt x="24188" y="48369"/>
                </a:cubicBezTo>
                <a:cubicBezTo>
                  <a:pt x="10830" y="48369"/>
                  <a:pt x="0" y="37540"/>
                  <a:pt x="0" y="24182"/>
                </a:cubicBezTo>
                <a:cubicBezTo>
                  <a:pt x="0" y="10830"/>
                  <a:pt x="10830" y="1"/>
                  <a:pt x="24188" y="1"/>
                </a:cubicBezTo>
                <a:cubicBezTo>
                  <a:pt x="37540" y="1"/>
                  <a:pt x="48369" y="10830"/>
                  <a:pt x="48369" y="24182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"/>
          <p:cNvSpPr/>
          <p:nvPr/>
        </p:nvSpPr>
        <p:spPr>
          <a:xfrm rot="87193">
            <a:off x="-487500" y="2923349"/>
            <a:ext cx="2574838" cy="2574720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 dir="258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 rot="87193">
            <a:off x="-384304" y="3106320"/>
            <a:ext cx="2315225" cy="2207435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83560"/>
                </a:schemeClr>
              </a:gs>
              <a:gs pos="100000">
                <a:schemeClr val="accent3">
                  <a:alpha val="83560"/>
                </a:schemeClr>
              </a:gs>
            </a:gsLst>
            <a:lin ang="5400700" scaled="0"/>
          </a:gradFill>
          <a:ln>
            <a:noFill/>
          </a:ln>
          <a:effectLst>
            <a:outerShdw blurRad="57150" rotWithShape="0" algn="bl" dir="2580000" dist="9525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720000" y="925650"/>
            <a:ext cx="7694400" cy="3153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720000" y="925650"/>
            <a:ext cx="7694400" cy="3153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48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 txBox="1"/>
          <p:nvPr>
            <p:ph type="title"/>
          </p:nvPr>
        </p:nvSpPr>
        <p:spPr>
          <a:xfrm>
            <a:off x="1629475" y="1229625"/>
            <a:ext cx="3030600" cy="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ukta SemiBold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6" name="Google Shape;296;p22"/>
          <p:cNvSpPr txBox="1"/>
          <p:nvPr>
            <p:ph idx="1" type="subTitle"/>
          </p:nvPr>
        </p:nvSpPr>
        <p:spPr>
          <a:xfrm>
            <a:off x="1629475" y="2571750"/>
            <a:ext cx="30306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/>
          <p:nvPr/>
        </p:nvSpPr>
        <p:spPr>
          <a:xfrm rot="8698990">
            <a:off x="7502677" y="-218935"/>
            <a:ext cx="2134368" cy="2134446"/>
          </a:xfrm>
          <a:custGeom>
            <a:rect b="b" l="l" r="r" t="t"/>
            <a:pathLst>
              <a:path extrusionOk="0" h="56432" w="56433">
                <a:moveTo>
                  <a:pt x="56432" y="28216"/>
                </a:moveTo>
                <a:cubicBezTo>
                  <a:pt x="56432" y="35699"/>
                  <a:pt x="53462" y="42876"/>
                  <a:pt x="48173" y="48172"/>
                </a:cubicBezTo>
                <a:cubicBezTo>
                  <a:pt x="42877" y="53461"/>
                  <a:pt x="35705" y="56431"/>
                  <a:pt x="28217" y="56431"/>
                </a:cubicBezTo>
                <a:cubicBezTo>
                  <a:pt x="20734" y="56431"/>
                  <a:pt x="13562" y="53461"/>
                  <a:pt x="8267" y="48172"/>
                </a:cubicBezTo>
                <a:cubicBezTo>
                  <a:pt x="2977" y="42876"/>
                  <a:pt x="1" y="35699"/>
                  <a:pt x="1" y="28216"/>
                </a:cubicBezTo>
                <a:cubicBezTo>
                  <a:pt x="1" y="12635"/>
                  <a:pt x="12635" y="0"/>
                  <a:pt x="28217" y="0"/>
                </a:cubicBezTo>
                <a:cubicBezTo>
                  <a:pt x="35705" y="0"/>
                  <a:pt x="42877" y="2976"/>
                  <a:pt x="48173" y="8266"/>
                </a:cubicBezTo>
                <a:cubicBezTo>
                  <a:pt x="53462" y="13555"/>
                  <a:pt x="56432" y="20733"/>
                  <a:pt x="56432" y="28216"/>
                </a:cubicBezTo>
                <a:close/>
              </a:path>
            </a:pathLst>
          </a:custGeom>
          <a:gradFill>
            <a:gsLst>
              <a:gs pos="0">
                <a:srgbClr val="FFFEFE"/>
              </a:gs>
              <a:gs pos="65000">
                <a:srgbClr val="ECECEC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 rot="599044">
            <a:off x="7471729" y="-230092"/>
            <a:ext cx="2134453" cy="2134555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171450" rotWithShape="0" algn="bl" dir="33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 rot="8698990">
            <a:off x="7624302" y="-77553"/>
            <a:ext cx="1829415" cy="1829514"/>
          </a:xfrm>
          <a:custGeom>
            <a:rect b="b" l="l" r="r" t="t"/>
            <a:pathLst>
              <a:path extrusionOk="0" h="48370" w="48370">
                <a:moveTo>
                  <a:pt x="48369" y="24182"/>
                </a:moveTo>
                <a:cubicBezTo>
                  <a:pt x="48369" y="37540"/>
                  <a:pt x="37540" y="48369"/>
                  <a:pt x="24188" y="48369"/>
                </a:cubicBezTo>
                <a:cubicBezTo>
                  <a:pt x="10830" y="48369"/>
                  <a:pt x="0" y="37540"/>
                  <a:pt x="0" y="24182"/>
                </a:cubicBezTo>
                <a:cubicBezTo>
                  <a:pt x="0" y="10830"/>
                  <a:pt x="10830" y="1"/>
                  <a:pt x="24188" y="1"/>
                </a:cubicBezTo>
                <a:cubicBezTo>
                  <a:pt x="37540" y="1"/>
                  <a:pt x="48369" y="10830"/>
                  <a:pt x="48369" y="24182"/>
                </a:cubicBezTo>
                <a:close/>
              </a:path>
            </a:pathLst>
          </a:custGeom>
          <a:gradFill>
            <a:gsLst>
              <a:gs pos="0">
                <a:srgbClr val="FFFEFE"/>
              </a:gs>
              <a:gs pos="65000">
                <a:srgbClr val="ECECEC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 rot="599107">
            <a:off x="7604641" y="-109779"/>
            <a:ext cx="1930423" cy="1930542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157163" rotWithShape="0" algn="bl" dir="33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 rot="599044">
            <a:off x="7694776" y="71179"/>
            <a:ext cx="1645027" cy="156861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gradFill>
            <a:gsLst>
              <a:gs pos="0">
                <a:srgbClr val="F6F6F6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128588" rotWithShape="0" algn="bl" dir="3300000" dist="9525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4"/>
          <p:cNvGrpSpPr/>
          <p:nvPr/>
        </p:nvGrpSpPr>
        <p:grpSpPr>
          <a:xfrm>
            <a:off x="3232904" y="-23473"/>
            <a:ext cx="5958566" cy="5750554"/>
            <a:chOff x="2407800" y="3054100"/>
            <a:chExt cx="1723075" cy="1662875"/>
          </a:xfrm>
        </p:grpSpPr>
        <p:sp>
          <p:nvSpPr>
            <p:cNvPr id="54" name="Google Shape;54;p4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252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>
            <a:off x="-74" y="-574797"/>
            <a:ext cx="7731879" cy="4278485"/>
            <a:chOff x="1472900" y="2894675"/>
            <a:chExt cx="2235875" cy="1237200"/>
          </a:xfrm>
        </p:grpSpPr>
        <p:sp>
          <p:nvSpPr>
            <p:cNvPr id="61" name="Google Shape;61;p4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7080000" dist="7620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7080000" dist="1905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7080000" dist="19050">
                <a:srgbClr val="D9D9D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fill="none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fill="none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fill="none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012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810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99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935250" y="1015150"/>
            <a:ext cx="7273500" cy="3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Extra Condensed"/>
              <a:buChar char="●"/>
              <a:defRPr sz="1200"/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type="title"/>
          </p:nvPr>
        </p:nvSpPr>
        <p:spPr>
          <a:xfrm>
            <a:off x="936000" y="387850"/>
            <a:ext cx="7272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 rot="10800000"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268525" y="236625"/>
            <a:ext cx="86070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482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2006512" y="3111575"/>
            <a:ext cx="5729100" cy="14769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st="66675">
              <a:srgbClr val="999999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flipH="1">
            <a:off x="2006288" y="3111575"/>
            <a:ext cx="5729100" cy="14769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457200" rotWithShape="0" algn="bl" dir="13920000" dist="142875">
              <a:srgbClr val="FFFFFF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2006512" y="1222525"/>
            <a:ext cx="5729100" cy="14769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st="66675">
              <a:srgbClr val="999999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flipH="1">
            <a:off x="2006288" y="1222525"/>
            <a:ext cx="5729100" cy="14769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457200" rotWithShape="0" algn="bl" dir="13920000" dist="142875">
              <a:srgbClr val="FFFFFF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 txBox="1"/>
          <p:nvPr>
            <p:ph type="title"/>
          </p:nvPr>
        </p:nvSpPr>
        <p:spPr>
          <a:xfrm>
            <a:off x="2104950" y="387850"/>
            <a:ext cx="4934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2498425" y="3313625"/>
            <a:ext cx="4759200" cy="10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subTitle"/>
          </p:nvPr>
        </p:nvSpPr>
        <p:spPr>
          <a:xfrm>
            <a:off x="2543200" y="1423625"/>
            <a:ext cx="4759200" cy="10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13" y="-310700"/>
            <a:ext cx="9143966" cy="6268560"/>
          </a:xfrm>
          <a:custGeom>
            <a:rect b="b" l="l" r="r" t="t"/>
            <a:pathLst>
              <a:path extrusionOk="0" h="72886" w="106319">
                <a:moveTo>
                  <a:pt x="98047" y="17578"/>
                </a:moveTo>
                <a:cubicBezTo>
                  <a:pt x="90726" y="25294"/>
                  <a:pt x="78229" y="26537"/>
                  <a:pt x="85120" y="17578"/>
                </a:cubicBezTo>
                <a:cubicBezTo>
                  <a:pt x="89094" y="12414"/>
                  <a:pt x="90660" y="5194"/>
                  <a:pt x="91276" y="1"/>
                </a:cubicBezTo>
                <a:lnTo>
                  <a:pt x="0" y="1"/>
                </a:lnTo>
                <a:lnTo>
                  <a:pt x="0" y="64267"/>
                </a:lnTo>
                <a:cubicBezTo>
                  <a:pt x="1853" y="61996"/>
                  <a:pt x="5128" y="58082"/>
                  <a:pt x="7238" y="50485"/>
                </a:cubicBezTo>
                <a:cubicBezTo>
                  <a:pt x="12754" y="30673"/>
                  <a:pt x="28951" y="29985"/>
                  <a:pt x="35083" y="37217"/>
                </a:cubicBezTo>
                <a:cubicBezTo>
                  <a:pt x="41980" y="45357"/>
                  <a:pt x="33105" y="66114"/>
                  <a:pt x="48531" y="72886"/>
                </a:cubicBezTo>
                <a:lnTo>
                  <a:pt x="106319" y="72886"/>
                </a:lnTo>
                <a:lnTo>
                  <a:pt x="106319" y="1"/>
                </a:lnTo>
                <a:lnTo>
                  <a:pt x="105877" y="1"/>
                </a:lnTo>
                <a:cubicBezTo>
                  <a:pt x="105106" y="4399"/>
                  <a:pt x="103086" y="12271"/>
                  <a:pt x="98047" y="1757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  <a:effectLst>
            <a:outerShdw blurRad="28575" rotWithShape="0" algn="bl" dist="19050">
              <a:srgbClr val="B7B7B7">
                <a:alpha val="9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110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 txBox="1"/>
          <p:nvPr>
            <p:ph type="title"/>
          </p:nvPr>
        </p:nvSpPr>
        <p:spPr>
          <a:xfrm>
            <a:off x="732700" y="387850"/>
            <a:ext cx="7678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/>
          <p:nvPr/>
        </p:nvSpPr>
        <p:spPr>
          <a:xfrm>
            <a:off x="9" y="-962172"/>
            <a:ext cx="9233805" cy="6330149"/>
          </a:xfrm>
          <a:custGeom>
            <a:rect b="b" l="l" r="r" t="t"/>
            <a:pathLst>
              <a:path extrusionOk="0" h="72886" w="106319">
                <a:moveTo>
                  <a:pt x="98047" y="17578"/>
                </a:moveTo>
                <a:cubicBezTo>
                  <a:pt x="90726" y="25294"/>
                  <a:pt x="78229" y="26537"/>
                  <a:pt x="85120" y="17578"/>
                </a:cubicBezTo>
                <a:cubicBezTo>
                  <a:pt x="89094" y="12414"/>
                  <a:pt x="90660" y="5194"/>
                  <a:pt x="91276" y="1"/>
                </a:cubicBezTo>
                <a:lnTo>
                  <a:pt x="0" y="1"/>
                </a:lnTo>
                <a:lnTo>
                  <a:pt x="0" y="64267"/>
                </a:lnTo>
                <a:cubicBezTo>
                  <a:pt x="1853" y="61996"/>
                  <a:pt x="5128" y="58082"/>
                  <a:pt x="7238" y="50485"/>
                </a:cubicBezTo>
                <a:cubicBezTo>
                  <a:pt x="12754" y="30673"/>
                  <a:pt x="28951" y="29985"/>
                  <a:pt x="35083" y="37217"/>
                </a:cubicBezTo>
                <a:cubicBezTo>
                  <a:pt x="41980" y="45357"/>
                  <a:pt x="33105" y="66114"/>
                  <a:pt x="48531" y="72886"/>
                </a:cubicBezTo>
                <a:lnTo>
                  <a:pt x="106319" y="72886"/>
                </a:lnTo>
                <a:lnTo>
                  <a:pt x="106319" y="1"/>
                </a:lnTo>
                <a:lnTo>
                  <a:pt x="105877" y="1"/>
                </a:lnTo>
                <a:cubicBezTo>
                  <a:pt x="105106" y="4399"/>
                  <a:pt x="103086" y="12271"/>
                  <a:pt x="98047" y="17578"/>
                </a:cubicBezTo>
                <a:close/>
              </a:path>
            </a:pathLst>
          </a:custGeom>
          <a:gradFill>
            <a:gsLst>
              <a:gs pos="0">
                <a:srgbClr val="FFFEFE"/>
              </a:gs>
              <a:gs pos="65000">
                <a:srgbClr val="ECECEC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  <a:effectLst>
            <a:outerShdw blurRad="57150" rotWithShape="0" algn="bl" dist="19050">
              <a:srgbClr val="B7B7B7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7"/>
          <p:cNvGrpSpPr/>
          <p:nvPr/>
        </p:nvGrpSpPr>
        <p:grpSpPr>
          <a:xfrm>
            <a:off x="3247825" y="-408376"/>
            <a:ext cx="5985963" cy="5776828"/>
            <a:chOff x="2407800" y="3054100"/>
            <a:chExt cx="1723075" cy="1662875"/>
          </a:xfrm>
        </p:grpSpPr>
        <p:sp>
          <p:nvSpPr>
            <p:cNvPr id="89" name="Google Shape;89;p7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rgbClr val="999999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1080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10800000" dist="19050">
                <a:srgbClr val="B7B7B7">
                  <a:alpha val="4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-17" y="-962218"/>
            <a:ext cx="7767430" cy="4298033"/>
            <a:chOff x="1472900" y="2894675"/>
            <a:chExt cx="2235875" cy="1237200"/>
          </a:xfrm>
        </p:grpSpPr>
        <p:sp>
          <p:nvSpPr>
            <p:cNvPr id="96" name="Google Shape;96;p7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8820000" dist="19050">
                <a:srgbClr val="B7B7B7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6600000" dist="19050">
                <a:srgbClr val="B7B7B7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80000" dist="19050">
                <a:srgbClr val="D9D9D9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fill="none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fill="none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fill="none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1950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7"/>
          <p:cNvSpPr/>
          <p:nvPr/>
        </p:nvSpPr>
        <p:spPr>
          <a:xfrm>
            <a:off x="720000" y="995250"/>
            <a:ext cx="3706500" cy="3153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185738" rotWithShape="0" algn="bl" dir="6120000" dist="66675">
              <a:srgbClr val="999999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 txBox="1"/>
          <p:nvPr>
            <p:ph type="title"/>
          </p:nvPr>
        </p:nvSpPr>
        <p:spPr>
          <a:xfrm>
            <a:off x="1169275" y="1377288"/>
            <a:ext cx="28080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7"/>
          <p:cNvSpPr txBox="1"/>
          <p:nvPr>
            <p:ph idx="1" type="subTitle"/>
          </p:nvPr>
        </p:nvSpPr>
        <p:spPr>
          <a:xfrm>
            <a:off x="1169275" y="1948813"/>
            <a:ext cx="2808000" cy="18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5407353" y="-578562"/>
            <a:ext cx="3150372" cy="3150316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5632412" y="-314008"/>
            <a:ext cx="2700255" cy="270025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5740629" y="-121411"/>
            <a:ext cx="2427997" cy="2315063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57150" rotWithShape="0" algn="bl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1734001" y="-266145"/>
            <a:ext cx="5675890" cy="5675789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2139485" y="210502"/>
            <a:ext cx="4864934" cy="4864934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185738" rotWithShape="0" algn="bl" dir="5400000" dist="66675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-966325" y="3453328"/>
            <a:ext cx="2700319" cy="2700271"/>
          </a:xfrm>
          <a:custGeom>
            <a:rect b="b" l="l" r="r" t="t"/>
            <a:pathLst>
              <a:path extrusionOk="0" h="56432" w="56433">
                <a:moveTo>
                  <a:pt x="28217" y="0"/>
                </a:moveTo>
                <a:cubicBezTo>
                  <a:pt x="12635" y="0"/>
                  <a:pt x="1" y="12635"/>
                  <a:pt x="1" y="28216"/>
                </a:cubicBezTo>
                <a:cubicBezTo>
                  <a:pt x="1" y="35699"/>
                  <a:pt x="2977" y="42876"/>
                  <a:pt x="8267" y="48172"/>
                </a:cubicBezTo>
                <a:cubicBezTo>
                  <a:pt x="13562" y="53461"/>
                  <a:pt x="20734" y="56431"/>
                  <a:pt x="28217" y="56431"/>
                </a:cubicBezTo>
                <a:cubicBezTo>
                  <a:pt x="35705" y="56431"/>
                  <a:pt x="42877" y="53461"/>
                  <a:pt x="48173" y="48172"/>
                </a:cubicBezTo>
                <a:cubicBezTo>
                  <a:pt x="53462" y="42876"/>
                  <a:pt x="56432" y="35699"/>
                  <a:pt x="56432" y="28216"/>
                </a:cubicBezTo>
                <a:cubicBezTo>
                  <a:pt x="56432" y="20733"/>
                  <a:pt x="53462" y="13555"/>
                  <a:pt x="48173" y="8266"/>
                </a:cubicBezTo>
                <a:cubicBezTo>
                  <a:pt x="42877" y="2976"/>
                  <a:pt x="35705" y="0"/>
                  <a:pt x="282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42888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-773423" y="3680085"/>
            <a:ext cx="2314505" cy="2314505"/>
          </a:xfrm>
          <a:custGeom>
            <a:rect b="b" l="l" r="r" t="t"/>
            <a:pathLst>
              <a:path extrusionOk="0" h="48370" w="48370">
                <a:moveTo>
                  <a:pt x="24188" y="1"/>
                </a:moveTo>
                <a:cubicBezTo>
                  <a:pt x="10830" y="1"/>
                  <a:pt x="0" y="10830"/>
                  <a:pt x="0" y="24182"/>
                </a:cubicBezTo>
                <a:cubicBezTo>
                  <a:pt x="0" y="37540"/>
                  <a:pt x="10830" y="48369"/>
                  <a:pt x="24188" y="48369"/>
                </a:cubicBezTo>
                <a:cubicBezTo>
                  <a:pt x="37540" y="48369"/>
                  <a:pt x="48369" y="37540"/>
                  <a:pt x="48369" y="24182"/>
                </a:cubicBezTo>
                <a:cubicBezTo>
                  <a:pt x="48369" y="10830"/>
                  <a:pt x="37540" y="1"/>
                  <a:pt x="24188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-680668" y="3845165"/>
            <a:ext cx="2081140" cy="1984339"/>
          </a:xfrm>
          <a:custGeom>
            <a:rect b="b" l="l" r="r" t="t"/>
            <a:pathLst>
              <a:path extrusionOk="0" h="41470" w="43493">
                <a:moveTo>
                  <a:pt x="22757" y="1"/>
                </a:moveTo>
                <a:cubicBezTo>
                  <a:pt x="17451" y="1"/>
                  <a:pt x="12145" y="2024"/>
                  <a:pt x="8099" y="6070"/>
                </a:cubicBezTo>
                <a:cubicBezTo>
                  <a:pt x="0" y="14168"/>
                  <a:pt x="0" y="27299"/>
                  <a:pt x="8099" y="35397"/>
                </a:cubicBezTo>
                <a:cubicBezTo>
                  <a:pt x="11984" y="39288"/>
                  <a:pt x="17261" y="41469"/>
                  <a:pt x="22760" y="41469"/>
                </a:cubicBezTo>
                <a:cubicBezTo>
                  <a:pt x="28258" y="41469"/>
                  <a:pt x="33529" y="39288"/>
                  <a:pt x="37420" y="35397"/>
                </a:cubicBezTo>
                <a:cubicBezTo>
                  <a:pt x="41311" y="31506"/>
                  <a:pt x="43493" y="26235"/>
                  <a:pt x="43493" y="20737"/>
                </a:cubicBezTo>
                <a:cubicBezTo>
                  <a:pt x="43493" y="15238"/>
                  <a:pt x="41311" y="9961"/>
                  <a:pt x="37420" y="6070"/>
                </a:cubicBezTo>
                <a:cubicBezTo>
                  <a:pt x="33371" y="2024"/>
                  <a:pt x="28064" y="1"/>
                  <a:pt x="22757" y="1"/>
                </a:cubicBezTo>
                <a:close/>
              </a:path>
            </a:pathLst>
          </a:custGeom>
          <a:solidFill>
            <a:srgbClr val="FFFFFF">
              <a:alpha val="83560"/>
            </a:srgbClr>
          </a:solidFill>
          <a:ln>
            <a:noFill/>
          </a:ln>
          <a:effectLst>
            <a:outerShdw blurRad="242888" rotWithShape="0" algn="bl" dist="19050">
              <a:srgbClr val="B7B7B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 txBox="1"/>
          <p:nvPr>
            <p:ph type="title"/>
          </p:nvPr>
        </p:nvSpPr>
        <p:spPr>
          <a:xfrm>
            <a:off x="2499550" y="3150825"/>
            <a:ext cx="41451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5" name="Google Shape;115;p8"/>
          <p:cNvSpPr txBox="1"/>
          <p:nvPr>
            <p:ph idx="1" type="subTitle"/>
          </p:nvPr>
        </p:nvSpPr>
        <p:spPr>
          <a:xfrm>
            <a:off x="2499450" y="1490775"/>
            <a:ext cx="41451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242888" rotWithShape="0" algn="bl" dir="2220000" dist="66675">
              <a:srgbClr val="999999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314375" y="236700"/>
            <a:ext cx="8515200" cy="46701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314325" rotWithShape="0" algn="bl" dir="11100000" dist="14287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 txBox="1"/>
          <p:nvPr>
            <p:ph type="title"/>
          </p:nvPr>
        </p:nvSpPr>
        <p:spPr>
          <a:xfrm>
            <a:off x="5157800" y="1485563"/>
            <a:ext cx="24558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9"/>
          <p:cNvSpPr txBox="1"/>
          <p:nvPr>
            <p:ph idx="1" type="subTitle"/>
          </p:nvPr>
        </p:nvSpPr>
        <p:spPr>
          <a:xfrm>
            <a:off x="5157800" y="2517938"/>
            <a:ext cx="24558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 rot="10800000">
            <a:off x="2389283" y="1007382"/>
            <a:ext cx="7767430" cy="4298033"/>
          </a:xfrm>
          <a:custGeom>
            <a:rect b="b" l="l" r="r" t="t"/>
            <a:pathLst>
              <a:path extrusionOk="0" h="49488" w="89435">
                <a:moveTo>
                  <a:pt x="0" y="49487"/>
                </a:moveTo>
                <a:cubicBezTo>
                  <a:pt x="0" y="49487"/>
                  <a:pt x="4190" y="33691"/>
                  <a:pt x="19992" y="27224"/>
                </a:cubicBezTo>
                <a:cubicBezTo>
                  <a:pt x="38944" y="19473"/>
                  <a:pt x="46331" y="28665"/>
                  <a:pt x="65827" y="23608"/>
                </a:cubicBezTo>
                <a:cubicBezTo>
                  <a:pt x="85317" y="18546"/>
                  <a:pt x="89435" y="1"/>
                  <a:pt x="89435" y="1"/>
                </a:cubicBezTo>
                <a:lnTo>
                  <a:pt x="6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171450" rotWithShape="0" algn="bl" dir="15480000" dist="19050">
              <a:srgbClr val="B7B7B7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rot="10800000">
            <a:off x="2741708" y="1051907"/>
            <a:ext cx="7767430" cy="4298033"/>
          </a:xfrm>
          <a:custGeom>
            <a:rect b="b" l="l" r="r" t="t"/>
            <a:pathLst>
              <a:path extrusionOk="0" h="49488" w="89435">
                <a:moveTo>
                  <a:pt x="0" y="49487"/>
                </a:moveTo>
                <a:cubicBezTo>
                  <a:pt x="0" y="49487"/>
                  <a:pt x="4190" y="33691"/>
                  <a:pt x="19992" y="27224"/>
                </a:cubicBezTo>
                <a:cubicBezTo>
                  <a:pt x="38944" y="19473"/>
                  <a:pt x="46331" y="28665"/>
                  <a:pt x="65827" y="23608"/>
                </a:cubicBezTo>
                <a:cubicBezTo>
                  <a:pt x="85317" y="18546"/>
                  <a:pt x="89435" y="1"/>
                  <a:pt x="89435" y="1"/>
                </a:cubicBezTo>
                <a:lnTo>
                  <a:pt x="6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171450" rotWithShape="0" algn="bl" dir="15480000" dist="19050">
              <a:srgbClr val="B7B7B7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 txBox="1"/>
          <p:nvPr>
            <p:ph type="title"/>
          </p:nvPr>
        </p:nvSpPr>
        <p:spPr>
          <a:xfrm>
            <a:off x="4295775" y="3717675"/>
            <a:ext cx="4128000" cy="106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Mukta SemiBold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ExtraBold"/>
              <a:buNone/>
              <a:defRPr sz="3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XDte2DL2Mf_hw4NsmGst7QtYoU7sMBV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sj9P6DLYQeZ_UlgSR_5q4fa540xoVhC5/view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tC0YSCCKcnF32bKWwU3ma2z_6PfjROHJ/view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prajnasb/observations/tree/master/experiements/data" TargetMode="External"/><Relationship Id="rId4" Type="http://schemas.openxmlformats.org/officeDocument/2006/relationships/hyperlink" Target="https://github.com/prajnasb/observations/tree/master/experiements/data" TargetMode="External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21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1975800" y="211875"/>
            <a:ext cx="58092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Face Mask Detector</a:t>
            </a:r>
            <a:endParaRPr sz="4200"/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0" y="996375"/>
            <a:ext cx="2171786" cy="1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400" y="1025247"/>
            <a:ext cx="5809202" cy="387066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310" name="Google Shape;310;p24"/>
          <p:cNvSpPr txBox="1"/>
          <p:nvPr>
            <p:ph idx="4294967295" type="subTitle"/>
          </p:nvPr>
        </p:nvSpPr>
        <p:spPr>
          <a:xfrm>
            <a:off x="304800" y="2783500"/>
            <a:ext cx="30306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 Kleinhauz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Michael Goncharov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Andrey Bakhmat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Jonathan Bitton</a:t>
            </a:r>
            <a:endParaRPr b="1"/>
          </a:p>
        </p:txBody>
      </p:sp>
      <p:sp>
        <p:nvSpPr>
          <p:cNvPr id="311" name="Google Shape;311;p24"/>
          <p:cNvSpPr txBox="1"/>
          <p:nvPr/>
        </p:nvSpPr>
        <p:spPr>
          <a:xfrm>
            <a:off x="304800" y="4283900"/>
            <a:ext cx="300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  <a:t>ITC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  <a:t>Data Science Fellows</a:t>
            </a:r>
            <a:b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</a:b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  <a:t>June 2020 Cohort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Approach - </a:t>
            </a:r>
            <a:r>
              <a:rPr lang="en"/>
              <a:t>Data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 txBox="1"/>
          <p:nvPr>
            <p:ph idx="4294967295" type="subTitle"/>
          </p:nvPr>
        </p:nvSpPr>
        <p:spPr>
          <a:xfrm>
            <a:off x="3128975" y="1003500"/>
            <a:ext cx="27879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transfer learning: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Network architecture:</a:t>
            </a:r>
            <a:r>
              <a:rPr b="1" lang="en">
                <a:solidFill>
                  <a:schemeClr val="dk1"/>
                </a:solidFill>
              </a:rPr>
              <a:t> CNN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</a:t>
            </a:r>
            <a:r>
              <a:rPr lang="en"/>
              <a:t>ptimizer: </a:t>
            </a:r>
            <a:r>
              <a:rPr b="1" lang="en">
                <a:solidFill>
                  <a:schemeClr val="dk1"/>
                </a:solidFill>
              </a:rPr>
              <a:t>Adam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Loss:</a:t>
            </a:r>
            <a:r>
              <a:rPr b="1" lang="en">
                <a:solidFill>
                  <a:schemeClr val="dk1"/>
                </a:solidFill>
              </a:rPr>
              <a:t> Binary Cross Entropy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725" y="2352300"/>
            <a:ext cx="51244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Approach - </a:t>
            </a:r>
            <a:r>
              <a:rPr lang="en"/>
              <a:t>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 txBox="1"/>
          <p:nvPr>
            <p:ph idx="4294967295" type="subTitle"/>
          </p:nvPr>
        </p:nvSpPr>
        <p:spPr>
          <a:xfrm>
            <a:off x="3178725" y="3555225"/>
            <a:ext cx="46752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10 Epoches</a:t>
            </a:r>
            <a:r>
              <a:rPr lang="en" sz="1700"/>
              <a:t> - </a:t>
            </a:r>
            <a:r>
              <a:rPr lang="en" sz="1700"/>
              <a:t>a good trade-off between accuracy and computation tim</a:t>
            </a:r>
            <a:r>
              <a:rPr lang="en" sz="1700"/>
              <a:t>e</a:t>
            </a:r>
            <a:endParaRPr sz="1700"/>
          </a:p>
        </p:txBody>
      </p:sp>
      <p:pic>
        <p:nvPicPr>
          <p:cNvPr id="479" name="Google Shape;479;p3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1034475" y="938950"/>
            <a:ext cx="3288668" cy="23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5250375" y="919700"/>
            <a:ext cx="3342959" cy="237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34"/>
          <p:cNvGrpSpPr/>
          <p:nvPr/>
        </p:nvGrpSpPr>
        <p:grpSpPr>
          <a:xfrm>
            <a:off x="2600650" y="3502875"/>
            <a:ext cx="886500" cy="886500"/>
            <a:chOff x="981725" y="1348900"/>
            <a:chExt cx="886500" cy="886500"/>
          </a:xfrm>
        </p:grpSpPr>
        <p:sp>
          <p:nvSpPr>
            <p:cNvPr id="482" name="Google Shape;482;p3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47625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47625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34"/>
          <p:cNvSpPr/>
          <p:nvPr/>
        </p:nvSpPr>
        <p:spPr>
          <a:xfrm>
            <a:off x="2813349" y="3631425"/>
            <a:ext cx="486639" cy="495991"/>
          </a:xfrm>
          <a:custGeom>
            <a:rect b="b" l="l" r="r" t="t"/>
            <a:pathLst>
              <a:path extrusionOk="0" h="12686" w="12446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Approach - </a:t>
            </a:r>
            <a:r>
              <a:rPr lang="en"/>
              <a:t>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 txBox="1"/>
          <p:nvPr>
            <p:ph idx="4294967295" type="subTitle"/>
          </p:nvPr>
        </p:nvSpPr>
        <p:spPr>
          <a:xfrm>
            <a:off x="1250000" y="1643625"/>
            <a:ext cx="3356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97.8% accuracy on test 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950" y="1628650"/>
            <a:ext cx="32956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75" y="2228850"/>
            <a:ext cx="4422575" cy="15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6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Approach - Misclassified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1176325"/>
            <a:ext cx="82962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>
            <p:ph idx="4294967295" type="subTitle"/>
          </p:nvPr>
        </p:nvSpPr>
        <p:spPr>
          <a:xfrm>
            <a:off x="576100" y="1671600"/>
            <a:ext cx="4182000" cy="18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Despite the excellent accuracy, model always predicts no mask for masked selfies. Wut?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 always labels face in video as ‘without mask’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MIght it have to do with the </a:t>
            </a:r>
            <a:r>
              <a:rPr lang="en"/>
              <a:t>overlaid</a:t>
            </a:r>
            <a:r>
              <a:rPr lang="en"/>
              <a:t> mask’s </a:t>
            </a:r>
            <a:r>
              <a:rPr lang="en"/>
              <a:t>brightness</a:t>
            </a:r>
            <a:r>
              <a:rPr lang="en"/>
              <a:t>? Or perhaps its uniform shape?</a:t>
            </a:r>
            <a:endParaRPr/>
          </a:p>
        </p:txBody>
      </p:sp>
      <p:sp>
        <p:nvSpPr>
          <p:cNvPr id="504" name="Google Shape;504;p37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Approach - A dead end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0" l="23198" r="24647" t="0"/>
          <a:stretch/>
        </p:blipFill>
        <p:spPr>
          <a:xfrm>
            <a:off x="5138325" y="1319950"/>
            <a:ext cx="13959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7"/>
          <p:cNvPicPr preferRelativeResize="0"/>
          <p:nvPr/>
        </p:nvPicPr>
        <p:blipFill rotWithShape="1">
          <a:blip r:embed="rId4">
            <a:alphaModFix/>
          </a:blip>
          <a:srcRect b="0" l="16498" r="14674" t="0"/>
          <a:stretch/>
        </p:blipFill>
        <p:spPr>
          <a:xfrm>
            <a:off x="7020575" y="1315188"/>
            <a:ext cx="12456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7"/>
          <p:cNvSpPr txBox="1"/>
          <p:nvPr>
            <p:ph idx="4294967295" type="subTitle"/>
          </p:nvPr>
        </p:nvSpPr>
        <p:spPr>
          <a:xfrm>
            <a:off x="5138325" y="3272575"/>
            <a:ext cx="15258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‘with </a:t>
            </a:r>
            <a:r>
              <a:rPr lang="en"/>
              <a:t>mask’ output for image in dataset</a:t>
            </a:r>
            <a:endParaRPr/>
          </a:p>
        </p:txBody>
      </p:sp>
      <p:sp>
        <p:nvSpPr>
          <p:cNvPr id="508" name="Google Shape;508;p37"/>
          <p:cNvSpPr txBox="1"/>
          <p:nvPr>
            <p:ph idx="4294967295" type="subTitle"/>
          </p:nvPr>
        </p:nvSpPr>
        <p:spPr>
          <a:xfrm>
            <a:off x="7020575" y="3305825"/>
            <a:ext cx="15258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‘without </a:t>
            </a:r>
            <a:r>
              <a:rPr lang="en"/>
              <a:t>mask’ output for an uploaded  selfie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</a:t>
            </a:r>
            <a:r>
              <a:rPr lang="en"/>
              <a:t>Dataset -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 txBox="1"/>
          <p:nvPr>
            <p:ph idx="4294967295" type="subTitle"/>
          </p:nvPr>
        </p:nvSpPr>
        <p:spPr>
          <a:xfrm>
            <a:off x="4876425" y="358437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Author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5" name="Google Shape;515;p38"/>
          <p:cNvSpPr txBox="1"/>
          <p:nvPr>
            <p:ph idx="4294967295" type="subTitle"/>
          </p:nvPr>
        </p:nvSpPr>
        <p:spPr>
          <a:xfrm>
            <a:off x="4876425" y="3926075"/>
            <a:ext cx="1716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authors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8"/>
          <p:cNvSpPr txBox="1"/>
          <p:nvPr>
            <p:ph idx="4294967295" type="subTitle"/>
          </p:nvPr>
        </p:nvSpPr>
        <p:spPr>
          <a:xfrm>
            <a:off x="4876425" y="2647025"/>
            <a:ext cx="1952700" cy="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Source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7" name="Google Shape;517;p38"/>
          <p:cNvSpPr txBox="1"/>
          <p:nvPr>
            <p:ph idx="4294967295" type="subTitle"/>
          </p:nvPr>
        </p:nvSpPr>
        <p:spPr>
          <a:xfrm>
            <a:off x="4876425" y="2963555"/>
            <a:ext cx="19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available at</a:t>
            </a:r>
            <a:r>
              <a:rPr lang="en" u="sng">
                <a:solidFill>
                  <a:schemeClr val="hlink"/>
                </a:solidFill>
                <a:hlinkClick r:id="rId3"/>
              </a:rPr>
              <a:t> Drive</a:t>
            </a:r>
            <a:endParaRPr u="sng">
              <a:solidFill>
                <a:srgbClr val="00C3B1"/>
              </a:solidFill>
            </a:endParaRPr>
          </a:p>
        </p:txBody>
      </p:sp>
      <p:sp>
        <p:nvSpPr>
          <p:cNvPr id="518" name="Google Shape;518;p38"/>
          <p:cNvSpPr txBox="1"/>
          <p:nvPr>
            <p:ph idx="4294967295" type="subTitle"/>
          </p:nvPr>
        </p:nvSpPr>
        <p:spPr>
          <a:xfrm>
            <a:off x="4876425" y="1199550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Size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19" name="Google Shape;519;p38"/>
          <p:cNvSpPr txBox="1"/>
          <p:nvPr>
            <p:ph idx="4294967295" type="subTitle"/>
          </p:nvPr>
        </p:nvSpPr>
        <p:spPr>
          <a:xfrm>
            <a:off x="4724025" y="1566571"/>
            <a:ext cx="308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with_mask: </a:t>
            </a:r>
            <a:r>
              <a:rPr lang="en"/>
              <a:t>1,915 </a:t>
            </a:r>
            <a:r>
              <a:rPr lang="en"/>
              <a:t>images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without_mask: </a:t>
            </a:r>
            <a:r>
              <a:rPr lang="en"/>
              <a:t>1,918 </a:t>
            </a:r>
            <a:r>
              <a:rPr lang="en"/>
              <a:t>images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total </a:t>
            </a:r>
            <a:r>
              <a:rPr lang="en"/>
              <a:t>3,833 </a:t>
            </a:r>
            <a:r>
              <a:rPr lang="en"/>
              <a:t>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 txBox="1"/>
          <p:nvPr>
            <p:ph idx="4294967295" type="subTitle"/>
          </p:nvPr>
        </p:nvSpPr>
        <p:spPr>
          <a:xfrm>
            <a:off x="1469950" y="1199550"/>
            <a:ext cx="28341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Creation Method</a:t>
            </a:r>
            <a:endParaRPr/>
          </a:p>
        </p:txBody>
      </p:sp>
      <p:sp>
        <p:nvSpPr>
          <p:cNvPr id="521" name="Google Shape;521;p38"/>
          <p:cNvSpPr txBox="1"/>
          <p:nvPr>
            <p:ph idx="4294967295" type="subTitle"/>
          </p:nvPr>
        </p:nvSpPr>
        <p:spPr>
          <a:xfrm>
            <a:off x="1469950" y="1541250"/>
            <a:ext cx="2660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 Photos of people wearing with various types of masks, compiled from multiple sources</a:t>
            </a:r>
            <a:endParaRPr/>
          </a:p>
        </p:txBody>
      </p:sp>
      <p:sp>
        <p:nvSpPr>
          <p:cNvPr id="522" name="Google Shape;522;p38"/>
          <p:cNvSpPr txBox="1"/>
          <p:nvPr>
            <p:ph idx="4294967295" type="subTitle"/>
          </p:nvPr>
        </p:nvSpPr>
        <p:spPr>
          <a:xfrm>
            <a:off x="1343950" y="2802446"/>
            <a:ext cx="308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Bing search API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Kaggle datasets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RMFD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00" y="878675"/>
            <a:ext cx="19431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475" y="304800"/>
            <a:ext cx="2854175" cy="18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60" y="2156425"/>
            <a:ext cx="2218164" cy="23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800" y="878675"/>
            <a:ext cx="1943100" cy="291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Dataset</a:t>
            </a:r>
            <a:r>
              <a:rPr lang="en"/>
              <a:t> -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 txBox="1"/>
          <p:nvPr>
            <p:ph idx="4294967295" type="subTitle"/>
          </p:nvPr>
        </p:nvSpPr>
        <p:spPr>
          <a:xfrm>
            <a:off x="2434350" y="3638575"/>
            <a:ext cx="46752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/>
              <a:t>Checkpoints and early stopping to find best model at reasonable cost</a:t>
            </a:r>
            <a:endParaRPr sz="1700"/>
          </a:p>
        </p:txBody>
      </p:sp>
      <p:pic>
        <p:nvPicPr>
          <p:cNvPr id="537" name="Google Shape;537;p40"/>
          <p:cNvPicPr preferRelativeResize="0"/>
          <p:nvPr/>
        </p:nvPicPr>
        <p:blipFill rotWithShape="1">
          <a:blip r:embed="rId3">
            <a:alphaModFix/>
          </a:blip>
          <a:srcRect b="2180" l="0" r="0" t="2189"/>
          <a:stretch/>
        </p:blipFill>
        <p:spPr>
          <a:xfrm>
            <a:off x="1034475" y="938950"/>
            <a:ext cx="3288668" cy="23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0"/>
          <p:cNvPicPr preferRelativeResize="0"/>
          <p:nvPr/>
        </p:nvPicPr>
        <p:blipFill rotWithShape="1">
          <a:blip r:embed="rId4">
            <a:alphaModFix/>
          </a:blip>
          <a:srcRect b="2226" l="0" r="0" t="2235"/>
          <a:stretch/>
        </p:blipFill>
        <p:spPr>
          <a:xfrm>
            <a:off x="5250375" y="919700"/>
            <a:ext cx="3342959" cy="23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Dataset</a:t>
            </a:r>
            <a:r>
              <a:rPr lang="en"/>
              <a:t> - Evaluation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 txBox="1"/>
          <p:nvPr>
            <p:ph idx="4294967295" type="subTitle"/>
          </p:nvPr>
        </p:nvSpPr>
        <p:spPr>
          <a:xfrm>
            <a:off x="2893650" y="1129150"/>
            <a:ext cx="3356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95.3% accuracy on test 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3">
            <a:alphaModFix/>
          </a:blip>
          <a:srcRect b="0" l="855" r="845" t="0"/>
          <a:stretch/>
        </p:blipFill>
        <p:spPr>
          <a:xfrm>
            <a:off x="5005950" y="1628650"/>
            <a:ext cx="32956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25" y="1628650"/>
            <a:ext cx="37528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>
            <p:ph type="title"/>
          </p:nvPr>
        </p:nvSpPr>
        <p:spPr>
          <a:xfrm>
            <a:off x="936000" y="387850"/>
            <a:ext cx="7272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Single Face</a:t>
            </a:r>
            <a:endParaRPr/>
          </a:p>
        </p:txBody>
      </p:sp>
      <p:pic>
        <p:nvPicPr>
          <p:cNvPr id="552" name="Google Shape;552;p42" title="sing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3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/>
          <p:nvPr>
            <p:ph type="title"/>
          </p:nvPr>
        </p:nvSpPr>
        <p:spPr>
          <a:xfrm>
            <a:off x="2499550" y="3150825"/>
            <a:ext cx="41451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Health Organisation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ukta"/>
                <a:ea typeface="Mukta"/>
                <a:cs typeface="Mukta"/>
                <a:sym typeface="Mukta"/>
              </a:rPr>
              <a:t>Coronavirus disease (COVID-19) advice for the public</a:t>
            </a:r>
            <a:endParaRPr sz="1200">
              <a:solidFill>
                <a:schemeClr val="accent5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17" name="Google Shape;317;p25"/>
          <p:cNvSpPr txBox="1"/>
          <p:nvPr>
            <p:ph idx="1" type="subTitle"/>
          </p:nvPr>
        </p:nvSpPr>
        <p:spPr>
          <a:xfrm>
            <a:off x="2620075" y="1490775"/>
            <a:ext cx="3852600" cy="17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Masks are a key tool in a comprehensive approach to the fight against COVID-19 virus”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"/>
          <p:cNvSpPr txBox="1"/>
          <p:nvPr>
            <p:ph type="title"/>
          </p:nvPr>
        </p:nvSpPr>
        <p:spPr>
          <a:xfrm>
            <a:off x="936000" y="387850"/>
            <a:ext cx="7272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Multiple Faces</a:t>
            </a:r>
            <a:endParaRPr/>
          </a:p>
        </p:txBody>
      </p:sp>
      <p:pic>
        <p:nvPicPr>
          <p:cNvPr id="558" name="Google Shape;558;p43" title="du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080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 txBox="1"/>
          <p:nvPr>
            <p:ph idx="4294967295" type="subTitle"/>
          </p:nvPr>
        </p:nvSpPr>
        <p:spPr>
          <a:xfrm>
            <a:off x="826525" y="742350"/>
            <a:ext cx="3565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Dataset Issues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64" name="Google Shape;564;p44"/>
          <p:cNvSpPr txBox="1"/>
          <p:nvPr>
            <p:ph idx="4294967295" type="subTitle"/>
          </p:nvPr>
        </p:nvSpPr>
        <p:spPr>
          <a:xfrm>
            <a:off x="869000" y="1186425"/>
            <a:ext cx="42861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rtificially generated mask image placed on various frontal face photos.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This causes the model to overfit, whether because of the mask’s brightness or its unvarying design.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Models trained on this dataset always predicted ‘without mask’ on the selfies we tested, and as a result, caused the video to always display ‘without mask’.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500" y="1186425"/>
            <a:ext cx="1992050" cy="30081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>
              <a:srgbClr val="000000"/>
            </a:outerShdw>
          </a:effectLst>
        </p:spPr>
      </p:pic>
      <p:pic>
        <p:nvPicPr>
          <p:cNvPr id="567" name="Google Shape;5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931" y="2152171"/>
            <a:ext cx="1461550" cy="911475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5"/>
          <p:cNvSpPr txBox="1"/>
          <p:nvPr>
            <p:ph idx="4294967295" type="subTitle"/>
          </p:nvPr>
        </p:nvSpPr>
        <p:spPr>
          <a:xfrm>
            <a:off x="826525" y="742350"/>
            <a:ext cx="3565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Covered Nose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3" name="Google Shape;573;p45"/>
          <p:cNvSpPr txBox="1"/>
          <p:nvPr>
            <p:ph idx="4294967295" type="subTitle"/>
          </p:nvPr>
        </p:nvSpPr>
        <p:spPr>
          <a:xfrm>
            <a:off x="457050" y="1872225"/>
            <a:ext cx="4182000" cy="22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</a:t>
            </a:r>
            <a:r>
              <a:rPr lang="en"/>
              <a:t>o test the threshold of the model’s no mask prediction, we lowered the mask gradually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</a:t>
            </a:r>
            <a:r>
              <a:rPr lang="en"/>
              <a:t>nce the person’s nose becomes exposed, the model predict ‘without mask’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We began to suspect that the model places too much importance on nose coverage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When only the nose is covered,  the model predicts ‘with mask’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5"/>
          <p:cNvPicPr preferRelativeResize="0"/>
          <p:nvPr/>
        </p:nvPicPr>
        <p:blipFill rotWithShape="1">
          <a:blip r:embed="rId3">
            <a:alphaModFix/>
          </a:blip>
          <a:srcRect b="27767" l="43327" r="43999" t="43242"/>
          <a:stretch/>
        </p:blipFill>
        <p:spPr>
          <a:xfrm>
            <a:off x="5183350" y="1314350"/>
            <a:ext cx="1428150" cy="18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5"/>
          <p:cNvPicPr preferRelativeResize="0"/>
          <p:nvPr/>
        </p:nvPicPr>
        <p:blipFill rotWithShape="1">
          <a:blip r:embed="rId4">
            <a:alphaModFix/>
          </a:blip>
          <a:srcRect b="29441" l="41578" r="41860" t="38480"/>
          <a:stretch/>
        </p:blipFill>
        <p:spPr>
          <a:xfrm>
            <a:off x="6866500" y="1314350"/>
            <a:ext cx="1669650" cy="18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"/>
          <p:cNvSpPr txBox="1"/>
          <p:nvPr>
            <p:ph idx="4294967295" type="subTitle"/>
          </p:nvPr>
        </p:nvSpPr>
        <p:spPr>
          <a:xfrm>
            <a:off x="826525" y="742350"/>
            <a:ext cx="35652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Video Metric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82" name="Google Shape;582;p46"/>
          <p:cNvSpPr txBox="1"/>
          <p:nvPr>
            <p:ph idx="4294967295" type="subTitle"/>
          </p:nvPr>
        </p:nvSpPr>
        <p:spPr>
          <a:xfrm>
            <a:off x="797700" y="1952850"/>
            <a:ext cx="22932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Possible solution: </a:t>
            </a:r>
            <a:r>
              <a:rPr lang="en" sz="1600"/>
              <a:t>Frame-by-frame labeling</a:t>
            </a:r>
            <a:r>
              <a:rPr b="1" lang="en" sz="1600"/>
              <a:t> </a:t>
            </a:r>
            <a:r>
              <a:rPr lang="en" sz="1600"/>
              <a:t>for a pre-recorded video</a:t>
            </a:r>
            <a:endParaRPr sz="1600"/>
          </a:p>
        </p:txBody>
      </p:sp>
      <p:sp>
        <p:nvSpPr>
          <p:cNvPr id="583" name="Google Shape;583;p46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38" y="1096625"/>
            <a:ext cx="1013025" cy="11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350" y="554525"/>
            <a:ext cx="777650" cy="11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262" y="3810725"/>
            <a:ext cx="899200" cy="10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8000" y="3028050"/>
            <a:ext cx="1403725" cy="7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7550" y="1770088"/>
            <a:ext cx="480500" cy="9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1150" y="3091100"/>
            <a:ext cx="612353" cy="13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6199" y="1425376"/>
            <a:ext cx="1891525" cy="189154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E69138"/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7"/>
          <p:cNvSpPr txBox="1"/>
          <p:nvPr>
            <p:ph idx="1" type="subTitle"/>
          </p:nvPr>
        </p:nvSpPr>
        <p:spPr>
          <a:xfrm>
            <a:off x="1352475" y="1775500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96" name="Google Shape;596;p47"/>
          <p:cNvSpPr txBox="1"/>
          <p:nvPr>
            <p:ph idx="2" type="subTitle"/>
          </p:nvPr>
        </p:nvSpPr>
        <p:spPr>
          <a:xfrm>
            <a:off x="1084575" y="1775500"/>
            <a:ext cx="26739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 faces non-frontally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a moving average on consecutive frames with an appropriate time window to avoid false alarms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Enrich dataset with partially worn masks, to create a third class ‘worn improperly’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7"/>
          <p:cNvSpPr txBox="1"/>
          <p:nvPr>
            <p:ph idx="3" type="subTitle"/>
          </p:nvPr>
        </p:nvSpPr>
        <p:spPr>
          <a:xfrm>
            <a:off x="5265550" y="1775500"/>
            <a:ext cx="26739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Hindsight</a:t>
            </a:r>
            <a:endParaRPr/>
          </a:p>
        </p:txBody>
      </p:sp>
      <p:sp>
        <p:nvSpPr>
          <p:cNvPr id="598" name="Google Shape;598;p47"/>
          <p:cNvSpPr txBox="1"/>
          <p:nvPr>
            <p:ph idx="4" type="subTitle"/>
          </p:nvPr>
        </p:nvSpPr>
        <p:spPr>
          <a:xfrm>
            <a:off x="5265550" y="2245150"/>
            <a:ext cx="26739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</a:t>
            </a:r>
            <a:r>
              <a:rPr lang="en"/>
              <a:t>e might and should have payed more attention to planning and assigning tasks to team members to distribute the workload more evenly</a:t>
            </a:r>
            <a:endParaRPr/>
          </a:p>
        </p:txBody>
      </p:sp>
      <p:sp>
        <p:nvSpPr>
          <p:cNvPr id="599" name="Google Shape;599;p47"/>
          <p:cNvSpPr txBox="1"/>
          <p:nvPr>
            <p:ph type="title"/>
          </p:nvPr>
        </p:nvSpPr>
        <p:spPr>
          <a:xfrm>
            <a:off x="1857675" y="387850"/>
            <a:ext cx="5347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8"/>
          <p:cNvSpPr txBox="1"/>
          <p:nvPr>
            <p:ph type="title"/>
          </p:nvPr>
        </p:nvSpPr>
        <p:spPr>
          <a:xfrm>
            <a:off x="1629475" y="924825"/>
            <a:ext cx="3030600" cy="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05" name="Google Shape;605;p48"/>
          <p:cNvSpPr txBox="1"/>
          <p:nvPr>
            <p:ph idx="1" type="subTitle"/>
          </p:nvPr>
        </p:nvSpPr>
        <p:spPr>
          <a:xfrm>
            <a:off x="1629475" y="1896500"/>
            <a:ext cx="30306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 Kleinhauz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Michael Goncharov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Andrey Bakhm</a:t>
            </a:r>
            <a:r>
              <a:rPr b="1" lang="en"/>
              <a:t>a</a:t>
            </a:r>
            <a:r>
              <a:rPr b="1" lang="en"/>
              <a:t>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Jonathan Bitton</a:t>
            </a:r>
            <a:endParaRPr b="1"/>
          </a:p>
        </p:txBody>
      </p:sp>
      <p:pic>
        <p:nvPicPr>
          <p:cNvPr id="606" name="Google Shape;6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875" y="372925"/>
            <a:ext cx="952050" cy="9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8"/>
          <p:cNvSpPr txBox="1"/>
          <p:nvPr/>
        </p:nvSpPr>
        <p:spPr>
          <a:xfrm>
            <a:off x="1643950" y="3380000"/>
            <a:ext cx="3000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  <a:t>ITC Data Science Fellows</a:t>
            </a:r>
            <a:b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</a:b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Mukta"/>
                <a:ea typeface="Mukta"/>
                <a:cs typeface="Mukta"/>
                <a:sym typeface="Mukta"/>
              </a:rPr>
              <a:t>June 2020 Cohort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>
            <p:ph type="ctrTitle"/>
          </p:nvPr>
        </p:nvSpPr>
        <p:spPr>
          <a:xfrm>
            <a:off x="726500" y="2124025"/>
            <a:ext cx="7691100" cy="11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Detecting Unmasked Faces In Real Time VIdeo</a:t>
            </a:r>
            <a:endParaRPr sz="3800"/>
          </a:p>
        </p:txBody>
      </p:sp>
      <p:sp>
        <p:nvSpPr>
          <p:cNvPr id="323" name="Google Shape;323;p26"/>
          <p:cNvSpPr txBox="1"/>
          <p:nvPr>
            <p:ph idx="1" type="subTitle"/>
          </p:nvPr>
        </p:nvSpPr>
        <p:spPr>
          <a:xfrm>
            <a:off x="726475" y="1630550"/>
            <a:ext cx="769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/>
          <p:nvPr>
            <p:ph type="title"/>
          </p:nvPr>
        </p:nvSpPr>
        <p:spPr>
          <a:xfrm>
            <a:off x="936000" y="235450"/>
            <a:ext cx="4467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Opportunity</a:t>
            </a:r>
            <a:endParaRPr/>
          </a:p>
        </p:txBody>
      </p:sp>
      <p:sp>
        <p:nvSpPr>
          <p:cNvPr id="329" name="Google Shape;329;p27"/>
          <p:cNvSpPr txBox="1"/>
          <p:nvPr>
            <p:ph idx="1" type="body"/>
          </p:nvPr>
        </p:nvSpPr>
        <p:spPr>
          <a:xfrm>
            <a:off x="935250" y="1167550"/>
            <a:ext cx="43047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700"/>
              <a:t>a video </a:t>
            </a:r>
            <a:r>
              <a:rPr lang="en" sz="1700"/>
              <a:t>surveillance</a:t>
            </a:r>
            <a:r>
              <a:rPr lang="en" sz="1700"/>
              <a:t> system in public places where wearing of face masks is required</a:t>
            </a:r>
            <a:endParaRPr sz="17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700"/>
              <a:t>corporate video surveillance systems reminding employees to wear masks correctly</a:t>
            </a:r>
            <a:endParaRPr sz="1700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700"/>
              <a:t>any other use cases where it is important to ensure visual control over the use of protective equipment</a:t>
            </a:r>
            <a:endParaRPr sz="1900"/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300" y="228600"/>
            <a:ext cx="2785925" cy="46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10952025" y="187037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1437849" y="1466247"/>
            <a:ext cx="987561" cy="987561"/>
            <a:chOff x="981725" y="1348900"/>
            <a:chExt cx="886500" cy="886500"/>
          </a:xfrm>
        </p:grpSpPr>
        <p:sp>
          <p:nvSpPr>
            <p:cNvPr id="337" name="Google Shape;337;p28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47625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47625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8"/>
          <p:cNvGrpSpPr/>
          <p:nvPr/>
        </p:nvGrpSpPr>
        <p:grpSpPr>
          <a:xfrm>
            <a:off x="1437840" y="3356240"/>
            <a:ext cx="987561" cy="987561"/>
            <a:chOff x="981725" y="1348900"/>
            <a:chExt cx="886500" cy="886500"/>
          </a:xfrm>
        </p:grpSpPr>
        <p:sp>
          <p:nvSpPr>
            <p:cNvPr id="340" name="Google Shape;340;p28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3120000" dist="47625">
                <a:srgbClr val="B7B7B7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981725" y="1348900"/>
              <a:ext cx="886500" cy="8865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100013" rotWithShape="0" algn="bl" dir="10980000" dist="47625">
                <a:srgbClr val="FFFFFF">
                  <a:alpha val="9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8"/>
          <p:cNvSpPr txBox="1"/>
          <p:nvPr>
            <p:ph idx="1" type="subTitle"/>
          </p:nvPr>
        </p:nvSpPr>
        <p:spPr>
          <a:xfrm>
            <a:off x="2498425" y="3313625"/>
            <a:ext cx="4759200" cy="10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faces frontally in </a:t>
            </a:r>
            <a:r>
              <a:rPr b="1" lang="en">
                <a:solidFill>
                  <a:schemeClr val="dk1"/>
                </a:solidFill>
              </a:rPr>
              <a:t>real time video</a:t>
            </a:r>
            <a:r>
              <a:rPr lang="en"/>
              <a:t> and determine whether they’re wearing masks on a frame-by-frame basis</a:t>
            </a:r>
            <a:endParaRPr/>
          </a:p>
        </p:txBody>
      </p:sp>
      <p:sp>
        <p:nvSpPr>
          <p:cNvPr id="343" name="Google Shape;343;p28"/>
          <p:cNvSpPr txBox="1"/>
          <p:nvPr>
            <p:ph type="title"/>
          </p:nvPr>
        </p:nvSpPr>
        <p:spPr>
          <a:xfrm>
            <a:off x="2104950" y="387850"/>
            <a:ext cx="4934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Goals</a:t>
            </a:r>
            <a:endParaRPr/>
          </a:p>
        </p:txBody>
      </p:sp>
      <p:sp>
        <p:nvSpPr>
          <p:cNvPr id="344" name="Google Shape;344;p28"/>
          <p:cNvSpPr txBox="1"/>
          <p:nvPr>
            <p:ph idx="2" type="subTitle"/>
          </p:nvPr>
        </p:nvSpPr>
        <p:spPr>
          <a:xfrm>
            <a:off x="2543200" y="1423625"/>
            <a:ext cx="4759200" cy="10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Accurately </a:t>
            </a:r>
            <a:r>
              <a:rPr lang="en"/>
              <a:t>determine whether or not a person in a picture is wearing a mask</a:t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1701599" y="1731425"/>
            <a:ext cx="460058" cy="457203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8"/>
          <p:cNvGrpSpPr/>
          <p:nvPr/>
        </p:nvGrpSpPr>
        <p:grpSpPr>
          <a:xfrm>
            <a:off x="1685472" y="3636502"/>
            <a:ext cx="492295" cy="427044"/>
            <a:chOff x="4452900" y="861750"/>
            <a:chExt cx="489700" cy="424750"/>
          </a:xfrm>
        </p:grpSpPr>
        <p:sp>
          <p:nvSpPr>
            <p:cNvPr id="347" name="Google Shape;347;p28"/>
            <p:cNvSpPr/>
            <p:nvPr/>
          </p:nvSpPr>
          <p:spPr>
            <a:xfrm>
              <a:off x="4452900" y="861750"/>
              <a:ext cx="489700" cy="424750"/>
            </a:xfrm>
            <a:custGeom>
              <a:rect b="b" l="l" r="r" t="t"/>
              <a:pathLst>
                <a:path extrusionOk="0" h="16990" w="19588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4572675" y="1074100"/>
              <a:ext cx="115375" cy="141625"/>
            </a:xfrm>
            <a:custGeom>
              <a:rect b="b" l="l" r="r" t="t"/>
              <a:pathLst>
                <a:path extrusionOk="0" h="5665" w="4615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714225" y="1060000"/>
              <a:ext cx="28325" cy="28350"/>
            </a:xfrm>
            <a:custGeom>
              <a:rect b="b" l="l" r="r" t="t"/>
              <a:pathLst>
                <a:path extrusionOk="0" h="1134" w="1133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-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 txBox="1"/>
          <p:nvPr>
            <p:ph idx="4294967295" type="subTitle"/>
          </p:nvPr>
        </p:nvSpPr>
        <p:spPr>
          <a:xfrm>
            <a:off x="4876425" y="3584375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Author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6" name="Google Shape;356;p29"/>
          <p:cNvSpPr txBox="1"/>
          <p:nvPr>
            <p:ph idx="4294967295" type="subTitle"/>
          </p:nvPr>
        </p:nvSpPr>
        <p:spPr>
          <a:xfrm>
            <a:off x="4876425" y="3926075"/>
            <a:ext cx="1716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Prajna Bhandary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 txBox="1"/>
          <p:nvPr>
            <p:ph idx="4294967295" type="subTitle"/>
          </p:nvPr>
        </p:nvSpPr>
        <p:spPr>
          <a:xfrm>
            <a:off x="1469950" y="1199550"/>
            <a:ext cx="28341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Creation Method</a:t>
            </a:r>
            <a:endParaRPr/>
          </a:p>
        </p:txBody>
      </p:sp>
      <p:sp>
        <p:nvSpPr>
          <p:cNvPr id="358" name="Google Shape;358;p29"/>
          <p:cNvSpPr txBox="1"/>
          <p:nvPr>
            <p:ph idx="4294967295" type="subTitle"/>
          </p:nvPr>
        </p:nvSpPr>
        <p:spPr>
          <a:xfrm>
            <a:off x="1469950" y="1541250"/>
            <a:ext cx="2660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Mostly </a:t>
            </a:r>
            <a:r>
              <a:rPr lang="en"/>
              <a:t>artificially generated, looping over photos of people without masks and adding image of a typical mask</a:t>
            </a:r>
            <a:endParaRPr/>
          </a:p>
        </p:txBody>
      </p:sp>
      <p:sp>
        <p:nvSpPr>
          <p:cNvPr id="359" name="Google Shape;359;p29"/>
          <p:cNvSpPr txBox="1"/>
          <p:nvPr>
            <p:ph idx="4294967295" type="subTitle"/>
          </p:nvPr>
        </p:nvSpPr>
        <p:spPr>
          <a:xfrm>
            <a:off x="4876425" y="2647025"/>
            <a:ext cx="1952700" cy="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Source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0" name="Google Shape;360;p29"/>
          <p:cNvSpPr txBox="1"/>
          <p:nvPr>
            <p:ph idx="4294967295" type="subTitle"/>
          </p:nvPr>
        </p:nvSpPr>
        <p:spPr>
          <a:xfrm>
            <a:off x="4876425" y="2963555"/>
            <a:ext cx="1952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available at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u="sng">
                <a:solidFill>
                  <a:srgbClr val="00C3B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u="sng">
              <a:solidFill>
                <a:srgbClr val="00C3B1"/>
              </a:solidFill>
            </a:endParaRPr>
          </a:p>
        </p:txBody>
      </p:sp>
      <p:sp>
        <p:nvSpPr>
          <p:cNvPr id="361" name="Google Shape;361;p29"/>
          <p:cNvSpPr txBox="1"/>
          <p:nvPr>
            <p:ph idx="4294967295" type="subTitle"/>
          </p:nvPr>
        </p:nvSpPr>
        <p:spPr>
          <a:xfrm>
            <a:off x="4876425" y="1199550"/>
            <a:ext cx="19527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Size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2" name="Google Shape;362;p29"/>
          <p:cNvSpPr txBox="1"/>
          <p:nvPr>
            <p:ph idx="4294967295" type="subTitle"/>
          </p:nvPr>
        </p:nvSpPr>
        <p:spPr>
          <a:xfrm>
            <a:off x="4724025" y="1566571"/>
            <a:ext cx="30861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with_mask: 690 images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without_mask: 686 images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total 1,376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600" y="2949903"/>
            <a:ext cx="1791775" cy="111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Dataset -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0"/>
          <p:cNvSpPr txBox="1"/>
          <p:nvPr>
            <p:ph idx="4294967295" type="subTitle"/>
          </p:nvPr>
        </p:nvSpPr>
        <p:spPr>
          <a:xfrm>
            <a:off x="1915950" y="1386299"/>
            <a:ext cx="53121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Males and females are represented equally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People of all colors and ages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Multiple versions of same individual with rotation/inversion/blur/noise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In some pictures the mask isn’t worn properly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One picture may contain multiple masks, and not all are frontal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Lighting conditions change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Backgrounds are not uniform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Camera angles differ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00" y="2954638"/>
            <a:ext cx="2740825" cy="18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300" y="394025"/>
            <a:ext cx="2450275" cy="24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775" y="424350"/>
            <a:ext cx="2400300" cy="23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9963" y="2936550"/>
            <a:ext cx="24479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title"/>
          </p:nvPr>
        </p:nvSpPr>
        <p:spPr>
          <a:xfrm>
            <a:off x="936000" y="235450"/>
            <a:ext cx="76719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Baseline Approach - Data </a:t>
            </a:r>
            <a:r>
              <a:rPr lang="en"/>
              <a:t>Preprocessing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 txBox="1"/>
          <p:nvPr>
            <p:ph idx="4294967295" type="subTitle"/>
          </p:nvPr>
        </p:nvSpPr>
        <p:spPr>
          <a:xfrm>
            <a:off x="1512325" y="1199550"/>
            <a:ext cx="5754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DATASET </a:t>
            </a:r>
            <a:r>
              <a:rPr lang="en" sz="2000">
                <a:solidFill>
                  <a:schemeClr val="dk1"/>
                </a:solidFill>
              </a:rPr>
              <a:t>PREPROCESSING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4" name="Google Shape;384;p32"/>
          <p:cNvSpPr txBox="1"/>
          <p:nvPr>
            <p:ph idx="4294967295" type="subTitle"/>
          </p:nvPr>
        </p:nvSpPr>
        <p:spPr>
          <a:xfrm>
            <a:off x="1250000" y="1643625"/>
            <a:ext cx="31023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Grayscale</a:t>
            </a:r>
            <a:r>
              <a:rPr lang="en"/>
              <a:t> : It’s enough to identify the person’s face, as color image (which will increase the number of inputs and so the risk of overfitting) won’t have a real added value.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Resizing</a:t>
            </a:r>
            <a:r>
              <a:rPr lang="en"/>
              <a:t> : To a format 50x50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Normalize</a:t>
            </a:r>
            <a:r>
              <a:rPr lang="en"/>
              <a:t> the pixel arrays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Convert </a:t>
            </a:r>
            <a:r>
              <a:rPr lang="en"/>
              <a:t>class vectors to binary class matrices for use with keras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595588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200" y="24054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32"/>
          <p:cNvGrpSpPr/>
          <p:nvPr/>
        </p:nvGrpSpPr>
        <p:grpSpPr>
          <a:xfrm>
            <a:off x="6914840" y="2436307"/>
            <a:ext cx="501565" cy="414448"/>
            <a:chOff x="4943575" y="2516350"/>
            <a:chExt cx="98675" cy="81700"/>
          </a:xfrm>
        </p:grpSpPr>
        <p:sp>
          <p:nvSpPr>
            <p:cNvPr id="388" name="Google Shape;388;p32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C3B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 Volumes Thesis by Slidesgo">
  <a:themeElements>
    <a:clrScheme name="Simple Light">
      <a:dk1>
        <a:srgbClr val="FF662E"/>
      </a:dk1>
      <a:lt1>
        <a:srgbClr val="F3F3F3"/>
      </a:lt1>
      <a:dk2>
        <a:srgbClr val="626279"/>
      </a:dk2>
      <a:lt2>
        <a:srgbClr val="F3F3F3"/>
      </a:lt2>
      <a:accent1>
        <a:srgbClr val="626279"/>
      </a:accent1>
      <a:accent2>
        <a:srgbClr val="8585A1"/>
      </a:accent2>
      <a:accent3>
        <a:srgbClr val="E5E5E5"/>
      </a:accent3>
      <a:accent4>
        <a:srgbClr val="F9F9F9"/>
      </a:accent4>
      <a:accent5>
        <a:srgbClr val="B8B8CA"/>
      </a:accent5>
      <a:accent6>
        <a:srgbClr val="FF662E"/>
      </a:accent6>
      <a:hlink>
        <a:srgbClr val="6262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